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 id="258" r:id="rId6"/>
    <p:sldId id="262" r:id="rId7"/>
    <p:sldId id="278" r:id="rId8"/>
    <p:sldId id="279" r:id="rId9"/>
    <p:sldId id="271" r:id="rId10"/>
    <p:sldId id="276" r:id="rId11"/>
    <p:sldId id="280" r:id="rId12"/>
    <p:sldId id="270" r:id="rId13"/>
    <p:sldId id="277" r:id="rId14"/>
    <p:sldId id="269" r:id="rId15"/>
    <p:sldId id="267" r:id="rId16"/>
    <p:sldId id="272" r:id="rId17"/>
    <p:sldId id="268" r:id="rId18"/>
    <p:sldId id="273" r:id="rId19"/>
    <p:sldId id="26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4E3FF70-A5FC-436E-BA96-768A6258DED8}">
          <p14:sldIdLst>
            <p14:sldId id="256"/>
            <p14:sldId id="257"/>
            <p14:sldId id="260"/>
            <p14:sldId id="261"/>
            <p14:sldId id="258"/>
            <p14:sldId id="262"/>
            <p14:sldId id="278"/>
            <p14:sldId id="279"/>
            <p14:sldId id="271"/>
            <p14:sldId id="276"/>
            <p14:sldId id="280"/>
          </p14:sldIdLst>
        </p14:section>
        <p14:section name="Untitled Section" id="{B57A3509-363C-487C-BB5B-B4B4E688C4E1}">
          <p14:sldIdLst>
            <p14:sldId id="270"/>
            <p14:sldId id="277"/>
            <p14:sldId id="269"/>
            <p14:sldId id="267"/>
            <p14:sldId id="272"/>
            <p14:sldId id="268"/>
            <p14:sldId id="273"/>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FFE1E1"/>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147" autoAdjust="0"/>
    <p:restoredTop sz="94660"/>
  </p:normalViewPr>
  <p:slideViewPr>
    <p:cSldViewPr snapToGrid="0">
      <p:cViewPr varScale="1">
        <p:scale>
          <a:sx n="81" d="100"/>
          <a:sy n="81" d="100"/>
        </p:scale>
        <p:origin x="58" y="2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849647-6169-4D31-9CC5-DDFAAC4399B6}"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US"/>
        </a:p>
      </dgm:t>
    </dgm:pt>
    <dgm:pt modelId="{3B0C83DF-20FD-4299-95BC-9B4610573EE9}">
      <dgm:prSet phldrT="[Text]"/>
      <dgm:spPr>
        <a:solidFill>
          <a:srgbClr val="FFC000"/>
        </a:solidFill>
        <a:ln w="22225">
          <a:solidFill>
            <a:schemeClr val="tx1">
              <a:lumMod val="95000"/>
              <a:lumOff val="5000"/>
            </a:schemeClr>
          </a:solidFill>
        </a:ln>
      </dgm:spPr>
      <dgm:t>
        <a:bodyPr/>
        <a:lstStyle/>
        <a:p>
          <a:r>
            <a:rPr lang="en-US" dirty="0">
              <a:solidFill>
                <a:schemeClr val="tx1"/>
              </a:solidFill>
            </a:rPr>
            <a:t>Find</a:t>
          </a:r>
        </a:p>
      </dgm:t>
    </dgm:pt>
    <dgm:pt modelId="{6DBF4A9E-88C3-4448-BE65-B4CA043FF078}" type="parTrans" cxnId="{C6ED63CF-1790-4120-9BEA-A077C7B406E3}">
      <dgm:prSet/>
      <dgm:spPr/>
      <dgm:t>
        <a:bodyPr/>
        <a:lstStyle/>
        <a:p>
          <a:endParaRPr lang="en-US"/>
        </a:p>
      </dgm:t>
    </dgm:pt>
    <dgm:pt modelId="{B879AEC2-4D24-4327-9A51-51A5FF0C99AF}" type="sibTrans" cxnId="{C6ED63CF-1790-4120-9BEA-A077C7B406E3}">
      <dgm:prSet/>
      <dgm:spPr>
        <a:solidFill>
          <a:srgbClr val="FFC000"/>
        </a:solidFill>
      </dgm:spPr>
      <dgm:t>
        <a:bodyPr/>
        <a:lstStyle/>
        <a:p>
          <a:endParaRPr lang="en-US"/>
        </a:p>
      </dgm:t>
    </dgm:pt>
    <dgm:pt modelId="{83EAEE8D-68DA-41F2-A9F8-436A7FD9203F}">
      <dgm:prSet phldrT="[Text]"/>
      <dgm:spPr>
        <a:solidFill>
          <a:srgbClr val="FFC000"/>
        </a:solidFill>
        <a:ln w="22225">
          <a:solidFill>
            <a:schemeClr val="tx1">
              <a:lumMod val="95000"/>
              <a:lumOff val="5000"/>
            </a:schemeClr>
          </a:solidFill>
        </a:ln>
      </dgm:spPr>
      <dgm:t>
        <a:bodyPr/>
        <a:lstStyle/>
        <a:p>
          <a:r>
            <a:rPr lang="en-US" dirty="0">
              <a:solidFill>
                <a:schemeClr val="tx1"/>
              </a:solidFill>
            </a:rPr>
            <a:t>Drop</a:t>
          </a:r>
        </a:p>
      </dgm:t>
    </dgm:pt>
    <dgm:pt modelId="{04E863D6-882E-41DC-9F6A-B8EB71BC9AA4}" type="parTrans" cxnId="{6F7E15BB-4828-43EF-8FC4-BBCBE0386536}">
      <dgm:prSet/>
      <dgm:spPr/>
      <dgm:t>
        <a:bodyPr/>
        <a:lstStyle/>
        <a:p>
          <a:endParaRPr lang="en-US"/>
        </a:p>
      </dgm:t>
    </dgm:pt>
    <dgm:pt modelId="{87199039-0178-41DF-BC48-CC032830CCDF}" type="sibTrans" cxnId="{6F7E15BB-4828-43EF-8FC4-BBCBE0386536}">
      <dgm:prSet/>
      <dgm:spPr>
        <a:solidFill>
          <a:srgbClr val="FFC000"/>
        </a:solidFill>
      </dgm:spPr>
      <dgm:t>
        <a:bodyPr/>
        <a:lstStyle/>
        <a:p>
          <a:endParaRPr lang="en-US"/>
        </a:p>
      </dgm:t>
    </dgm:pt>
    <dgm:pt modelId="{3BD45185-53E3-4543-9136-36ED1990E9F8}">
      <dgm:prSet phldrT="[Text]"/>
      <dgm:spPr>
        <a:solidFill>
          <a:srgbClr val="FFC000"/>
        </a:solidFill>
        <a:ln w="22225">
          <a:solidFill>
            <a:schemeClr val="tx1">
              <a:lumMod val="95000"/>
              <a:lumOff val="5000"/>
            </a:schemeClr>
          </a:solidFill>
        </a:ln>
      </dgm:spPr>
      <dgm:t>
        <a:bodyPr/>
        <a:lstStyle/>
        <a:p>
          <a:r>
            <a:rPr lang="en-US" dirty="0">
              <a:solidFill>
                <a:schemeClr val="tx1"/>
              </a:solidFill>
            </a:rPr>
            <a:t>Rename</a:t>
          </a:r>
        </a:p>
      </dgm:t>
    </dgm:pt>
    <dgm:pt modelId="{3403DDCC-0A18-44BD-B0BE-F805D7AAC77D}" type="parTrans" cxnId="{2233B342-BFF6-4893-93D8-7F19FB7B3774}">
      <dgm:prSet/>
      <dgm:spPr/>
      <dgm:t>
        <a:bodyPr/>
        <a:lstStyle/>
        <a:p>
          <a:endParaRPr lang="en-US"/>
        </a:p>
      </dgm:t>
    </dgm:pt>
    <dgm:pt modelId="{349B010A-04B4-4F12-93E2-27039A0BA90A}" type="sibTrans" cxnId="{2233B342-BFF6-4893-93D8-7F19FB7B3774}">
      <dgm:prSet/>
      <dgm:spPr>
        <a:solidFill>
          <a:srgbClr val="FFC000"/>
        </a:solidFill>
      </dgm:spPr>
      <dgm:t>
        <a:bodyPr/>
        <a:lstStyle/>
        <a:p>
          <a:endParaRPr lang="en-US"/>
        </a:p>
      </dgm:t>
    </dgm:pt>
    <dgm:pt modelId="{BABFF901-42F3-4861-A015-814B61AEB8C1}">
      <dgm:prSet phldrT="[Text]"/>
      <dgm:spPr>
        <a:solidFill>
          <a:srgbClr val="FFC000"/>
        </a:solidFill>
        <a:ln w="22225">
          <a:solidFill>
            <a:scrgbClr r="0" g="0" b="0">
              <a:alpha val="99000"/>
            </a:scrgbClr>
          </a:solidFill>
        </a:ln>
      </dgm:spPr>
      <dgm:t>
        <a:bodyPr/>
        <a:lstStyle/>
        <a:p>
          <a:r>
            <a:rPr lang="en-US" dirty="0">
              <a:solidFill>
                <a:schemeClr val="tx1"/>
              </a:solidFill>
            </a:rPr>
            <a:t>Format</a:t>
          </a:r>
        </a:p>
      </dgm:t>
    </dgm:pt>
    <dgm:pt modelId="{D17C9442-E928-452E-8612-9A667719FA54}" type="parTrans" cxnId="{1623FA28-8D17-4069-87EC-1260EA467828}">
      <dgm:prSet/>
      <dgm:spPr/>
      <dgm:t>
        <a:bodyPr/>
        <a:lstStyle/>
        <a:p>
          <a:endParaRPr lang="en-US"/>
        </a:p>
      </dgm:t>
    </dgm:pt>
    <dgm:pt modelId="{F6744B2B-A0D3-4B2E-A2F0-F0844C2DCF8D}" type="sibTrans" cxnId="{1623FA28-8D17-4069-87EC-1260EA467828}">
      <dgm:prSet/>
      <dgm:spPr>
        <a:solidFill>
          <a:srgbClr val="FFC000"/>
        </a:solidFill>
      </dgm:spPr>
      <dgm:t>
        <a:bodyPr/>
        <a:lstStyle/>
        <a:p>
          <a:endParaRPr lang="en-US"/>
        </a:p>
      </dgm:t>
    </dgm:pt>
    <dgm:pt modelId="{26800ACD-1E41-4246-993A-AC40966E3302}">
      <dgm:prSet phldrT="[Text]"/>
      <dgm:spPr>
        <a:solidFill>
          <a:srgbClr val="FFC000"/>
        </a:solidFill>
        <a:ln w="22225">
          <a:solidFill>
            <a:schemeClr val="tx1">
              <a:lumMod val="95000"/>
              <a:lumOff val="5000"/>
            </a:schemeClr>
          </a:solidFill>
        </a:ln>
      </dgm:spPr>
      <dgm:t>
        <a:bodyPr/>
        <a:lstStyle/>
        <a:p>
          <a:r>
            <a:rPr lang="en-US" dirty="0">
              <a:solidFill>
                <a:schemeClr val="tx1"/>
              </a:solidFill>
            </a:rPr>
            <a:t>merge</a:t>
          </a:r>
        </a:p>
      </dgm:t>
    </dgm:pt>
    <dgm:pt modelId="{647F8BB9-F63E-4F03-A231-C93999DCCD20}" type="parTrans" cxnId="{64F869A8-E451-4B6C-A59C-14BC566BA041}">
      <dgm:prSet/>
      <dgm:spPr/>
      <dgm:t>
        <a:bodyPr/>
        <a:lstStyle/>
        <a:p>
          <a:endParaRPr lang="en-US"/>
        </a:p>
      </dgm:t>
    </dgm:pt>
    <dgm:pt modelId="{F51BC039-67CB-4F99-92A5-BBAF0F9E9920}" type="sibTrans" cxnId="{64F869A8-E451-4B6C-A59C-14BC566BA041}">
      <dgm:prSet/>
      <dgm:spPr>
        <a:solidFill>
          <a:srgbClr val="FFC000"/>
        </a:solidFill>
      </dgm:spPr>
      <dgm:t>
        <a:bodyPr/>
        <a:lstStyle/>
        <a:p>
          <a:endParaRPr lang="en-US"/>
        </a:p>
      </dgm:t>
    </dgm:pt>
    <dgm:pt modelId="{1961B8CE-40F6-4460-9E7F-8AB0A01DAE21}" type="pres">
      <dgm:prSet presAssocID="{50849647-6169-4D31-9CC5-DDFAAC4399B6}" presName="cycle" presStyleCnt="0">
        <dgm:presLayoutVars>
          <dgm:dir/>
          <dgm:resizeHandles val="exact"/>
        </dgm:presLayoutVars>
      </dgm:prSet>
      <dgm:spPr/>
    </dgm:pt>
    <dgm:pt modelId="{EF60F597-B4D8-4FD8-AA58-60E00B8CA034}" type="pres">
      <dgm:prSet presAssocID="{3B0C83DF-20FD-4299-95BC-9B4610573EE9}" presName="node" presStyleLbl="node1" presStyleIdx="0" presStyleCnt="5" custRadScaleRad="101965">
        <dgm:presLayoutVars>
          <dgm:bulletEnabled val="1"/>
        </dgm:presLayoutVars>
      </dgm:prSet>
      <dgm:spPr/>
    </dgm:pt>
    <dgm:pt modelId="{FB730BAD-E7DE-4B00-8002-6A4AB72D28DB}" type="pres">
      <dgm:prSet presAssocID="{B879AEC2-4D24-4327-9A51-51A5FF0C99AF}" presName="sibTrans" presStyleLbl="sibTrans2D1" presStyleIdx="0" presStyleCnt="5"/>
      <dgm:spPr/>
    </dgm:pt>
    <dgm:pt modelId="{15D6C64D-F002-4B94-87CF-3984B2A97BD2}" type="pres">
      <dgm:prSet presAssocID="{B879AEC2-4D24-4327-9A51-51A5FF0C99AF}" presName="connectorText" presStyleLbl="sibTrans2D1" presStyleIdx="0" presStyleCnt="5"/>
      <dgm:spPr/>
    </dgm:pt>
    <dgm:pt modelId="{5BF8A823-0361-4158-9A70-7A740AFF943F}" type="pres">
      <dgm:prSet presAssocID="{83EAEE8D-68DA-41F2-A9F8-436A7FD9203F}" presName="node" presStyleLbl="node1" presStyleIdx="1" presStyleCnt="5">
        <dgm:presLayoutVars>
          <dgm:bulletEnabled val="1"/>
        </dgm:presLayoutVars>
      </dgm:prSet>
      <dgm:spPr/>
    </dgm:pt>
    <dgm:pt modelId="{AC7BCFC7-3E78-4856-93C6-FB450565A235}" type="pres">
      <dgm:prSet presAssocID="{87199039-0178-41DF-BC48-CC032830CCDF}" presName="sibTrans" presStyleLbl="sibTrans2D1" presStyleIdx="1" presStyleCnt="5"/>
      <dgm:spPr/>
    </dgm:pt>
    <dgm:pt modelId="{B8C8AA70-16B5-4673-923C-E6C9EB0E6B3F}" type="pres">
      <dgm:prSet presAssocID="{87199039-0178-41DF-BC48-CC032830CCDF}" presName="connectorText" presStyleLbl="sibTrans2D1" presStyleIdx="1" presStyleCnt="5"/>
      <dgm:spPr/>
    </dgm:pt>
    <dgm:pt modelId="{636435AD-BBF5-4813-A63D-46FD294F3EAF}" type="pres">
      <dgm:prSet presAssocID="{3BD45185-53E3-4543-9136-36ED1990E9F8}" presName="node" presStyleLbl="node1" presStyleIdx="2" presStyleCnt="5">
        <dgm:presLayoutVars>
          <dgm:bulletEnabled val="1"/>
        </dgm:presLayoutVars>
      </dgm:prSet>
      <dgm:spPr/>
    </dgm:pt>
    <dgm:pt modelId="{79C2ABBD-B16B-4E64-996E-4B21E7C9C8FC}" type="pres">
      <dgm:prSet presAssocID="{349B010A-04B4-4F12-93E2-27039A0BA90A}" presName="sibTrans" presStyleLbl="sibTrans2D1" presStyleIdx="2" presStyleCnt="5"/>
      <dgm:spPr/>
    </dgm:pt>
    <dgm:pt modelId="{844E8629-11ED-44A4-8CAD-DEA0529A8117}" type="pres">
      <dgm:prSet presAssocID="{349B010A-04B4-4F12-93E2-27039A0BA90A}" presName="connectorText" presStyleLbl="sibTrans2D1" presStyleIdx="2" presStyleCnt="5"/>
      <dgm:spPr/>
    </dgm:pt>
    <dgm:pt modelId="{DE2899D2-1F1D-40D7-B8B1-6238F682BD08}" type="pres">
      <dgm:prSet presAssocID="{BABFF901-42F3-4861-A015-814B61AEB8C1}" presName="node" presStyleLbl="node1" presStyleIdx="3" presStyleCnt="5">
        <dgm:presLayoutVars>
          <dgm:bulletEnabled val="1"/>
        </dgm:presLayoutVars>
      </dgm:prSet>
      <dgm:spPr/>
    </dgm:pt>
    <dgm:pt modelId="{64F02547-D84F-4B0D-BAA4-F11F155D3F9E}" type="pres">
      <dgm:prSet presAssocID="{F6744B2B-A0D3-4B2E-A2F0-F0844C2DCF8D}" presName="sibTrans" presStyleLbl="sibTrans2D1" presStyleIdx="3" presStyleCnt="5"/>
      <dgm:spPr/>
    </dgm:pt>
    <dgm:pt modelId="{BB528CF7-8045-41DA-965A-08512071043B}" type="pres">
      <dgm:prSet presAssocID="{F6744B2B-A0D3-4B2E-A2F0-F0844C2DCF8D}" presName="connectorText" presStyleLbl="sibTrans2D1" presStyleIdx="3" presStyleCnt="5"/>
      <dgm:spPr/>
    </dgm:pt>
    <dgm:pt modelId="{CEA6B84B-B07B-4094-A4A8-64EBEC7A394D}" type="pres">
      <dgm:prSet presAssocID="{26800ACD-1E41-4246-993A-AC40966E3302}" presName="node" presStyleLbl="node1" presStyleIdx="4" presStyleCnt="5">
        <dgm:presLayoutVars>
          <dgm:bulletEnabled val="1"/>
        </dgm:presLayoutVars>
      </dgm:prSet>
      <dgm:spPr/>
    </dgm:pt>
    <dgm:pt modelId="{5A3BEC3D-D6FC-4CBC-BD94-B8DCE148674E}" type="pres">
      <dgm:prSet presAssocID="{F51BC039-67CB-4F99-92A5-BBAF0F9E9920}" presName="sibTrans" presStyleLbl="sibTrans2D1" presStyleIdx="4" presStyleCnt="5"/>
      <dgm:spPr/>
    </dgm:pt>
    <dgm:pt modelId="{67F6689F-4F83-4727-BF68-BAB3F8604DC9}" type="pres">
      <dgm:prSet presAssocID="{F51BC039-67CB-4F99-92A5-BBAF0F9E9920}" presName="connectorText" presStyleLbl="sibTrans2D1" presStyleIdx="4" presStyleCnt="5"/>
      <dgm:spPr/>
    </dgm:pt>
  </dgm:ptLst>
  <dgm:cxnLst>
    <dgm:cxn modelId="{33C14C1E-BECE-4CE6-A6EC-D602604E2EA8}" type="presOf" srcId="{87199039-0178-41DF-BC48-CC032830CCDF}" destId="{B8C8AA70-16B5-4673-923C-E6C9EB0E6B3F}" srcOrd="1" destOrd="0" presId="urn:microsoft.com/office/officeart/2005/8/layout/cycle2"/>
    <dgm:cxn modelId="{15563F1F-4B6E-4AEC-8BBE-03E4212E3C95}" type="presOf" srcId="{3B0C83DF-20FD-4299-95BC-9B4610573EE9}" destId="{EF60F597-B4D8-4FD8-AA58-60E00B8CA034}" srcOrd="0" destOrd="0" presId="urn:microsoft.com/office/officeart/2005/8/layout/cycle2"/>
    <dgm:cxn modelId="{1623FA28-8D17-4069-87EC-1260EA467828}" srcId="{50849647-6169-4D31-9CC5-DDFAAC4399B6}" destId="{BABFF901-42F3-4861-A015-814B61AEB8C1}" srcOrd="3" destOrd="0" parTransId="{D17C9442-E928-452E-8612-9A667719FA54}" sibTransId="{F6744B2B-A0D3-4B2E-A2F0-F0844C2DCF8D}"/>
    <dgm:cxn modelId="{CDB5432A-2D06-442D-9070-87F0C4577532}" type="presOf" srcId="{50849647-6169-4D31-9CC5-DDFAAC4399B6}" destId="{1961B8CE-40F6-4460-9E7F-8AB0A01DAE21}" srcOrd="0" destOrd="0" presId="urn:microsoft.com/office/officeart/2005/8/layout/cycle2"/>
    <dgm:cxn modelId="{60CE155B-50DC-4B13-8489-BCCBC5FDA82F}" type="presOf" srcId="{F6744B2B-A0D3-4B2E-A2F0-F0844C2DCF8D}" destId="{BB528CF7-8045-41DA-965A-08512071043B}" srcOrd="1" destOrd="0" presId="urn:microsoft.com/office/officeart/2005/8/layout/cycle2"/>
    <dgm:cxn modelId="{2233B342-BFF6-4893-93D8-7F19FB7B3774}" srcId="{50849647-6169-4D31-9CC5-DDFAAC4399B6}" destId="{3BD45185-53E3-4543-9136-36ED1990E9F8}" srcOrd="2" destOrd="0" parTransId="{3403DDCC-0A18-44BD-B0BE-F805D7AAC77D}" sibTransId="{349B010A-04B4-4F12-93E2-27039A0BA90A}"/>
    <dgm:cxn modelId="{30363D63-EE70-4C62-BA49-55A62CA0060C}" type="presOf" srcId="{3BD45185-53E3-4543-9136-36ED1990E9F8}" destId="{636435AD-BBF5-4813-A63D-46FD294F3EAF}" srcOrd="0" destOrd="0" presId="urn:microsoft.com/office/officeart/2005/8/layout/cycle2"/>
    <dgm:cxn modelId="{8F9FC36F-B614-4E1A-93EB-0C6E73BF2B0E}" type="presOf" srcId="{F6744B2B-A0D3-4B2E-A2F0-F0844C2DCF8D}" destId="{64F02547-D84F-4B0D-BAA4-F11F155D3F9E}" srcOrd="0" destOrd="0" presId="urn:microsoft.com/office/officeart/2005/8/layout/cycle2"/>
    <dgm:cxn modelId="{505C2872-387D-41B5-AFA0-3F4352FB1FF7}" type="presOf" srcId="{349B010A-04B4-4F12-93E2-27039A0BA90A}" destId="{79C2ABBD-B16B-4E64-996E-4B21E7C9C8FC}" srcOrd="0" destOrd="0" presId="urn:microsoft.com/office/officeart/2005/8/layout/cycle2"/>
    <dgm:cxn modelId="{DE081173-03DF-4005-A021-34F402ED8A09}" type="presOf" srcId="{F51BC039-67CB-4F99-92A5-BBAF0F9E9920}" destId="{5A3BEC3D-D6FC-4CBC-BD94-B8DCE148674E}" srcOrd="0" destOrd="0" presId="urn:microsoft.com/office/officeart/2005/8/layout/cycle2"/>
    <dgm:cxn modelId="{5B762D75-1824-4FD3-948A-924AFFCF7460}" type="presOf" srcId="{83EAEE8D-68DA-41F2-A9F8-436A7FD9203F}" destId="{5BF8A823-0361-4158-9A70-7A740AFF943F}" srcOrd="0" destOrd="0" presId="urn:microsoft.com/office/officeart/2005/8/layout/cycle2"/>
    <dgm:cxn modelId="{B28ECE75-E0DE-4E34-8195-401338F22E5A}" type="presOf" srcId="{26800ACD-1E41-4246-993A-AC40966E3302}" destId="{CEA6B84B-B07B-4094-A4A8-64EBEC7A394D}" srcOrd="0" destOrd="0" presId="urn:microsoft.com/office/officeart/2005/8/layout/cycle2"/>
    <dgm:cxn modelId="{64F869A8-E451-4B6C-A59C-14BC566BA041}" srcId="{50849647-6169-4D31-9CC5-DDFAAC4399B6}" destId="{26800ACD-1E41-4246-993A-AC40966E3302}" srcOrd="4" destOrd="0" parTransId="{647F8BB9-F63E-4F03-A231-C93999DCCD20}" sibTransId="{F51BC039-67CB-4F99-92A5-BBAF0F9E9920}"/>
    <dgm:cxn modelId="{E271B5B1-DFD2-4FF4-B49A-7D0667C8703D}" type="presOf" srcId="{B879AEC2-4D24-4327-9A51-51A5FF0C99AF}" destId="{15D6C64D-F002-4B94-87CF-3984B2A97BD2}" srcOrd="1" destOrd="0" presId="urn:microsoft.com/office/officeart/2005/8/layout/cycle2"/>
    <dgm:cxn modelId="{0141B9B5-394C-43C7-B625-269BB8FB453B}" type="presOf" srcId="{F51BC039-67CB-4F99-92A5-BBAF0F9E9920}" destId="{67F6689F-4F83-4727-BF68-BAB3F8604DC9}" srcOrd="1" destOrd="0" presId="urn:microsoft.com/office/officeart/2005/8/layout/cycle2"/>
    <dgm:cxn modelId="{102E06B6-6608-4957-8943-5E12EA5CD53E}" type="presOf" srcId="{BABFF901-42F3-4861-A015-814B61AEB8C1}" destId="{DE2899D2-1F1D-40D7-B8B1-6238F682BD08}" srcOrd="0" destOrd="0" presId="urn:microsoft.com/office/officeart/2005/8/layout/cycle2"/>
    <dgm:cxn modelId="{6F7E15BB-4828-43EF-8FC4-BBCBE0386536}" srcId="{50849647-6169-4D31-9CC5-DDFAAC4399B6}" destId="{83EAEE8D-68DA-41F2-A9F8-436A7FD9203F}" srcOrd="1" destOrd="0" parTransId="{04E863D6-882E-41DC-9F6A-B8EB71BC9AA4}" sibTransId="{87199039-0178-41DF-BC48-CC032830CCDF}"/>
    <dgm:cxn modelId="{885CFAC1-C011-492D-A0DA-A7C9337C9B91}" type="presOf" srcId="{349B010A-04B4-4F12-93E2-27039A0BA90A}" destId="{844E8629-11ED-44A4-8CAD-DEA0529A8117}" srcOrd="1" destOrd="0" presId="urn:microsoft.com/office/officeart/2005/8/layout/cycle2"/>
    <dgm:cxn modelId="{C6ED63CF-1790-4120-9BEA-A077C7B406E3}" srcId="{50849647-6169-4D31-9CC5-DDFAAC4399B6}" destId="{3B0C83DF-20FD-4299-95BC-9B4610573EE9}" srcOrd="0" destOrd="0" parTransId="{6DBF4A9E-88C3-4448-BE65-B4CA043FF078}" sibTransId="{B879AEC2-4D24-4327-9A51-51A5FF0C99AF}"/>
    <dgm:cxn modelId="{5E30FAD8-3800-4D6F-B3DA-C424B83C4D3D}" type="presOf" srcId="{87199039-0178-41DF-BC48-CC032830CCDF}" destId="{AC7BCFC7-3E78-4856-93C6-FB450565A235}" srcOrd="0" destOrd="0" presId="urn:microsoft.com/office/officeart/2005/8/layout/cycle2"/>
    <dgm:cxn modelId="{D77EB1FD-FDF4-4318-989D-76793380EEB5}" type="presOf" srcId="{B879AEC2-4D24-4327-9A51-51A5FF0C99AF}" destId="{FB730BAD-E7DE-4B00-8002-6A4AB72D28DB}" srcOrd="0" destOrd="0" presId="urn:microsoft.com/office/officeart/2005/8/layout/cycle2"/>
    <dgm:cxn modelId="{86331312-5D57-4033-9DFB-94DAD794CC2F}" type="presParOf" srcId="{1961B8CE-40F6-4460-9E7F-8AB0A01DAE21}" destId="{EF60F597-B4D8-4FD8-AA58-60E00B8CA034}" srcOrd="0" destOrd="0" presId="urn:microsoft.com/office/officeart/2005/8/layout/cycle2"/>
    <dgm:cxn modelId="{98D7205F-4397-4446-8497-B0D5E1710BA9}" type="presParOf" srcId="{1961B8CE-40F6-4460-9E7F-8AB0A01DAE21}" destId="{FB730BAD-E7DE-4B00-8002-6A4AB72D28DB}" srcOrd="1" destOrd="0" presId="urn:microsoft.com/office/officeart/2005/8/layout/cycle2"/>
    <dgm:cxn modelId="{320A6389-5C70-4DED-A006-F8A7C2A75B29}" type="presParOf" srcId="{FB730BAD-E7DE-4B00-8002-6A4AB72D28DB}" destId="{15D6C64D-F002-4B94-87CF-3984B2A97BD2}" srcOrd="0" destOrd="0" presId="urn:microsoft.com/office/officeart/2005/8/layout/cycle2"/>
    <dgm:cxn modelId="{BA48E9FC-3667-4756-B71C-49A94CFA816A}" type="presParOf" srcId="{1961B8CE-40F6-4460-9E7F-8AB0A01DAE21}" destId="{5BF8A823-0361-4158-9A70-7A740AFF943F}" srcOrd="2" destOrd="0" presId="urn:microsoft.com/office/officeart/2005/8/layout/cycle2"/>
    <dgm:cxn modelId="{A1DBA2CD-53CE-4115-9DA4-025BC654C9A6}" type="presParOf" srcId="{1961B8CE-40F6-4460-9E7F-8AB0A01DAE21}" destId="{AC7BCFC7-3E78-4856-93C6-FB450565A235}" srcOrd="3" destOrd="0" presId="urn:microsoft.com/office/officeart/2005/8/layout/cycle2"/>
    <dgm:cxn modelId="{340379E6-3052-43E2-8E22-ED59201AA6A8}" type="presParOf" srcId="{AC7BCFC7-3E78-4856-93C6-FB450565A235}" destId="{B8C8AA70-16B5-4673-923C-E6C9EB0E6B3F}" srcOrd="0" destOrd="0" presId="urn:microsoft.com/office/officeart/2005/8/layout/cycle2"/>
    <dgm:cxn modelId="{DEEBFE0E-F1CD-4B42-9B4B-D67373F9FEE2}" type="presParOf" srcId="{1961B8CE-40F6-4460-9E7F-8AB0A01DAE21}" destId="{636435AD-BBF5-4813-A63D-46FD294F3EAF}" srcOrd="4" destOrd="0" presId="urn:microsoft.com/office/officeart/2005/8/layout/cycle2"/>
    <dgm:cxn modelId="{4BA25AED-6790-4EE1-B40D-15A0F56EF837}" type="presParOf" srcId="{1961B8CE-40F6-4460-9E7F-8AB0A01DAE21}" destId="{79C2ABBD-B16B-4E64-996E-4B21E7C9C8FC}" srcOrd="5" destOrd="0" presId="urn:microsoft.com/office/officeart/2005/8/layout/cycle2"/>
    <dgm:cxn modelId="{24D7A17A-74FD-4715-B36E-F733023ABA08}" type="presParOf" srcId="{79C2ABBD-B16B-4E64-996E-4B21E7C9C8FC}" destId="{844E8629-11ED-44A4-8CAD-DEA0529A8117}" srcOrd="0" destOrd="0" presId="urn:microsoft.com/office/officeart/2005/8/layout/cycle2"/>
    <dgm:cxn modelId="{57367C09-0751-428F-8015-275A8E06E3C6}" type="presParOf" srcId="{1961B8CE-40F6-4460-9E7F-8AB0A01DAE21}" destId="{DE2899D2-1F1D-40D7-B8B1-6238F682BD08}" srcOrd="6" destOrd="0" presId="urn:microsoft.com/office/officeart/2005/8/layout/cycle2"/>
    <dgm:cxn modelId="{3FC7A4AF-4AF3-482D-93C2-C335CA818FBB}" type="presParOf" srcId="{1961B8CE-40F6-4460-9E7F-8AB0A01DAE21}" destId="{64F02547-D84F-4B0D-BAA4-F11F155D3F9E}" srcOrd="7" destOrd="0" presId="urn:microsoft.com/office/officeart/2005/8/layout/cycle2"/>
    <dgm:cxn modelId="{87B22C43-7C49-4632-8F96-626DDEF4F6C7}" type="presParOf" srcId="{64F02547-D84F-4B0D-BAA4-F11F155D3F9E}" destId="{BB528CF7-8045-41DA-965A-08512071043B}" srcOrd="0" destOrd="0" presId="urn:microsoft.com/office/officeart/2005/8/layout/cycle2"/>
    <dgm:cxn modelId="{F8792810-543C-498D-A31C-F3C14A3D00B6}" type="presParOf" srcId="{1961B8CE-40F6-4460-9E7F-8AB0A01DAE21}" destId="{CEA6B84B-B07B-4094-A4A8-64EBEC7A394D}" srcOrd="8" destOrd="0" presId="urn:microsoft.com/office/officeart/2005/8/layout/cycle2"/>
    <dgm:cxn modelId="{CE84752B-E146-4D49-BBC7-C7835CB9A4EC}" type="presParOf" srcId="{1961B8CE-40F6-4460-9E7F-8AB0A01DAE21}" destId="{5A3BEC3D-D6FC-4CBC-BD94-B8DCE148674E}" srcOrd="9" destOrd="0" presId="urn:microsoft.com/office/officeart/2005/8/layout/cycle2"/>
    <dgm:cxn modelId="{541EFF30-3C99-4D57-AE05-ABC2199912D9}" type="presParOf" srcId="{5A3BEC3D-D6FC-4CBC-BD94-B8DCE148674E}" destId="{67F6689F-4F83-4727-BF68-BAB3F8604DC9}"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60F597-B4D8-4FD8-AA58-60E00B8CA034}">
      <dsp:nvSpPr>
        <dsp:cNvPr id="0" name=""/>
        <dsp:cNvSpPr/>
      </dsp:nvSpPr>
      <dsp:spPr>
        <a:xfrm>
          <a:off x="3159479" y="0"/>
          <a:ext cx="1298008" cy="1298008"/>
        </a:xfrm>
        <a:prstGeom prst="ellipse">
          <a:avLst/>
        </a:prstGeom>
        <a:solidFill>
          <a:srgbClr val="FFC000"/>
        </a:solidFill>
        <a:ln w="22225" cap="flat" cmpd="sng" algn="ctr">
          <a:solidFill>
            <a:schemeClr val="tx1">
              <a:lumMod val="95000"/>
              <a:lumOff val="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Find</a:t>
          </a:r>
        </a:p>
      </dsp:txBody>
      <dsp:txXfrm>
        <a:off x="3349568" y="190089"/>
        <a:ext cx="917830" cy="917830"/>
      </dsp:txXfrm>
    </dsp:sp>
    <dsp:sp modelId="{FB730BAD-E7DE-4B00-8002-6A4AB72D28DB}">
      <dsp:nvSpPr>
        <dsp:cNvPr id="0" name=""/>
        <dsp:cNvSpPr/>
      </dsp:nvSpPr>
      <dsp:spPr>
        <a:xfrm rot="2160839">
          <a:off x="4416156" y="996847"/>
          <a:ext cx="344347" cy="438077"/>
        </a:xfrm>
        <a:prstGeom prst="rightArrow">
          <a:avLst>
            <a:gd name="adj1" fmla="val 60000"/>
            <a:gd name="adj2" fmla="val 50000"/>
          </a:avLst>
        </a:prstGeom>
        <a:solidFill>
          <a:srgbClr val="FFC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426028" y="1054092"/>
        <a:ext cx="241043" cy="262847"/>
      </dsp:txXfrm>
    </dsp:sp>
    <dsp:sp modelId="{5BF8A823-0361-4158-9A70-7A740AFF943F}">
      <dsp:nvSpPr>
        <dsp:cNvPr id="0" name=""/>
        <dsp:cNvSpPr/>
      </dsp:nvSpPr>
      <dsp:spPr>
        <a:xfrm>
          <a:off x="4734938" y="1145225"/>
          <a:ext cx="1298008" cy="1298008"/>
        </a:xfrm>
        <a:prstGeom prst="ellipse">
          <a:avLst/>
        </a:prstGeom>
        <a:solidFill>
          <a:srgbClr val="FFC000"/>
        </a:solidFill>
        <a:ln w="22225" cap="flat" cmpd="sng" algn="ctr">
          <a:solidFill>
            <a:schemeClr val="tx1">
              <a:lumMod val="95000"/>
              <a:lumOff val="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Drop</a:t>
          </a:r>
        </a:p>
      </dsp:txBody>
      <dsp:txXfrm>
        <a:off x="4925027" y="1335314"/>
        <a:ext cx="917830" cy="917830"/>
      </dsp:txXfrm>
    </dsp:sp>
    <dsp:sp modelId="{AC7BCFC7-3E78-4856-93C6-FB450565A235}">
      <dsp:nvSpPr>
        <dsp:cNvPr id="0" name=""/>
        <dsp:cNvSpPr/>
      </dsp:nvSpPr>
      <dsp:spPr>
        <a:xfrm rot="6480000">
          <a:off x="4913984" y="2491958"/>
          <a:ext cx="344164" cy="438077"/>
        </a:xfrm>
        <a:prstGeom prst="rightArrow">
          <a:avLst>
            <a:gd name="adj1" fmla="val 60000"/>
            <a:gd name="adj2" fmla="val 50000"/>
          </a:avLst>
        </a:prstGeom>
        <a:solidFill>
          <a:srgbClr val="FFC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4981561" y="2530475"/>
        <a:ext cx="240915" cy="262847"/>
      </dsp:txXfrm>
    </dsp:sp>
    <dsp:sp modelId="{636435AD-BBF5-4813-A63D-46FD294F3EAF}">
      <dsp:nvSpPr>
        <dsp:cNvPr id="0" name=""/>
        <dsp:cNvSpPr/>
      </dsp:nvSpPr>
      <dsp:spPr>
        <a:xfrm>
          <a:off x="4133166" y="2997288"/>
          <a:ext cx="1298008" cy="1298008"/>
        </a:xfrm>
        <a:prstGeom prst="ellipse">
          <a:avLst/>
        </a:prstGeom>
        <a:solidFill>
          <a:srgbClr val="FFC000"/>
        </a:solidFill>
        <a:ln w="22225" cap="flat" cmpd="sng" algn="ctr">
          <a:solidFill>
            <a:schemeClr val="tx1">
              <a:lumMod val="95000"/>
              <a:lumOff val="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Rename</a:t>
          </a:r>
        </a:p>
      </dsp:txBody>
      <dsp:txXfrm>
        <a:off x="4323255" y="3187377"/>
        <a:ext cx="917830" cy="917830"/>
      </dsp:txXfrm>
    </dsp:sp>
    <dsp:sp modelId="{79C2ABBD-B16B-4E64-996E-4B21E7C9C8FC}">
      <dsp:nvSpPr>
        <dsp:cNvPr id="0" name=""/>
        <dsp:cNvSpPr/>
      </dsp:nvSpPr>
      <dsp:spPr>
        <a:xfrm rot="10800000">
          <a:off x="3646141" y="3427254"/>
          <a:ext cx="344164" cy="438077"/>
        </a:xfrm>
        <a:prstGeom prst="rightArrow">
          <a:avLst>
            <a:gd name="adj1" fmla="val 60000"/>
            <a:gd name="adj2" fmla="val 50000"/>
          </a:avLst>
        </a:prstGeom>
        <a:solidFill>
          <a:srgbClr val="FFC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3749390" y="3514869"/>
        <a:ext cx="240915" cy="262847"/>
      </dsp:txXfrm>
    </dsp:sp>
    <dsp:sp modelId="{DE2899D2-1F1D-40D7-B8B1-6238F682BD08}">
      <dsp:nvSpPr>
        <dsp:cNvPr id="0" name=""/>
        <dsp:cNvSpPr/>
      </dsp:nvSpPr>
      <dsp:spPr>
        <a:xfrm>
          <a:off x="2185791" y="2997288"/>
          <a:ext cx="1298008" cy="1298008"/>
        </a:xfrm>
        <a:prstGeom prst="ellipse">
          <a:avLst/>
        </a:prstGeom>
        <a:solidFill>
          <a:srgbClr val="FFC000"/>
        </a:solidFill>
        <a:ln w="22225" cap="flat" cmpd="sng" algn="ctr">
          <a:solidFill>
            <a:scrgbClr r="0" g="0" b="0">
              <a:alpha val="99000"/>
            </a:sc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Format</a:t>
          </a:r>
        </a:p>
      </dsp:txBody>
      <dsp:txXfrm>
        <a:off x="2375880" y="3187377"/>
        <a:ext cx="917830" cy="917830"/>
      </dsp:txXfrm>
    </dsp:sp>
    <dsp:sp modelId="{64F02547-D84F-4B0D-BAA4-F11F155D3F9E}">
      <dsp:nvSpPr>
        <dsp:cNvPr id="0" name=""/>
        <dsp:cNvSpPr/>
      </dsp:nvSpPr>
      <dsp:spPr>
        <a:xfrm rot="15120000">
          <a:off x="2364838" y="2510486"/>
          <a:ext cx="344164" cy="438077"/>
        </a:xfrm>
        <a:prstGeom prst="rightArrow">
          <a:avLst>
            <a:gd name="adj1" fmla="val 60000"/>
            <a:gd name="adj2" fmla="val 50000"/>
          </a:avLst>
        </a:prstGeom>
        <a:solidFill>
          <a:srgbClr val="FFC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2432415" y="2647199"/>
        <a:ext cx="240915" cy="262847"/>
      </dsp:txXfrm>
    </dsp:sp>
    <dsp:sp modelId="{CEA6B84B-B07B-4094-A4A8-64EBEC7A394D}">
      <dsp:nvSpPr>
        <dsp:cNvPr id="0" name=""/>
        <dsp:cNvSpPr/>
      </dsp:nvSpPr>
      <dsp:spPr>
        <a:xfrm>
          <a:off x="1584020" y="1145225"/>
          <a:ext cx="1298008" cy="1298008"/>
        </a:xfrm>
        <a:prstGeom prst="ellipse">
          <a:avLst/>
        </a:prstGeom>
        <a:solidFill>
          <a:srgbClr val="FFC000"/>
        </a:solidFill>
        <a:ln w="22225" cap="flat" cmpd="sng" algn="ctr">
          <a:solidFill>
            <a:schemeClr val="tx1">
              <a:lumMod val="95000"/>
              <a:lumOff val="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merge</a:t>
          </a:r>
        </a:p>
      </dsp:txBody>
      <dsp:txXfrm>
        <a:off x="1774109" y="1335314"/>
        <a:ext cx="917830" cy="917830"/>
      </dsp:txXfrm>
    </dsp:sp>
    <dsp:sp modelId="{5A3BEC3D-D6FC-4CBC-BD94-B8DCE148674E}">
      <dsp:nvSpPr>
        <dsp:cNvPr id="0" name=""/>
        <dsp:cNvSpPr/>
      </dsp:nvSpPr>
      <dsp:spPr>
        <a:xfrm rot="19439161">
          <a:off x="2840697" y="1008308"/>
          <a:ext cx="344347" cy="438077"/>
        </a:xfrm>
        <a:prstGeom prst="rightArrow">
          <a:avLst>
            <a:gd name="adj1" fmla="val 60000"/>
            <a:gd name="adj2" fmla="val 50000"/>
          </a:avLst>
        </a:prstGeom>
        <a:solidFill>
          <a:srgbClr val="FFC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850569" y="1126293"/>
        <a:ext cx="241043" cy="262847"/>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jpg>
</file>

<file path=ppt/media/image13.png>
</file>

<file path=ppt/media/image14.png>
</file>

<file path=ppt/media/image2.jpeg>
</file>

<file path=ppt/media/image3.jpg>
</file>

<file path=ppt/media/image4.jpg>
</file>

<file path=ppt/media/image5.png>
</file>

<file path=ppt/media/image6.svg>
</file>

<file path=ppt/media/image7.png>
</file>

<file path=ppt/media/image8.sv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1907B-B1BC-809D-00B3-9AE39DF331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1B45716-A3D1-79D5-AC71-F0FB784731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0AB71F-C669-728A-F452-5B8BC06F70C4}"/>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5" name="Footer Placeholder 4">
            <a:extLst>
              <a:ext uri="{FF2B5EF4-FFF2-40B4-BE49-F238E27FC236}">
                <a16:creationId xmlns:a16="http://schemas.microsoft.com/office/drawing/2014/main" id="{F847EBDA-B148-E947-1785-B1093E375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62476C-5E21-13D0-3DB6-7ECF2E8B6283}"/>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3991712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1533D-D140-2C84-8825-9E932988654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0916CC-8002-A011-F39B-A7458030B7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271B13-88E4-0DFA-AB4F-6B726D99744A}"/>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5" name="Footer Placeholder 4">
            <a:extLst>
              <a:ext uri="{FF2B5EF4-FFF2-40B4-BE49-F238E27FC236}">
                <a16:creationId xmlns:a16="http://schemas.microsoft.com/office/drawing/2014/main" id="{05A6C85C-A54F-6CED-BC8C-993C94DB23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EF62A9-C3C3-0BCB-711F-E9B3295C40A3}"/>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1867932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D3E11B-334A-021B-E371-7F081D4D05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81E54BD-7D68-407D-3F03-8832780C5F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46545B-47CE-350B-20A4-24AD8A01CC1E}"/>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5" name="Footer Placeholder 4">
            <a:extLst>
              <a:ext uri="{FF2B5EF4-FFF2-40B4-BE49-F238E27FC236}">
                <a16:creationId xmlns:a16="http://schemas.microsoft.com/office/drawing/2014/main" id="{6A532AEF-3D89-A7E0-26B0-7BD49C349C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7B909-E6B2-7A9B-6E0A-3F93A45A7E7C}"/>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1313007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4FD7B-4DAA-BAF2-C469-4E316C944F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CEC41D-A6DC-8F95-A105-C4406F79DD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55C782-1325-F11E-A3E5-DBCA6CBD3C38}"/>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5" name="Footer Placeholder 4">
            <a:extLst>
              <a:ext uri="{FF2B5EF4-FFF2-40B4-BE49-F238E27FC236}">
                <a16:creationId xmlns:a16="http://schemas.microsoft.com/office/drawing/2014/main" id="{EF4BCE07-4B76-3E68-9FE0-7ECCC4513A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AA9329-92BF-4F85-87A4-1555AF9FF497}"/>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17948831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90374-D6E3-E45F-35CF-33F74EACA3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FE248B-0BF5-2B6C-09FE-C3F609D646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60016E-4EC6-29B7-36D2-F1034F3BE261}"/>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5" name="Footer Placeholder 4">
            <a:extLst>
              <a:ext uri="{FF2B5EF4-FFF2-40B4-BE49-F238E27FC236}">
                <a16:creationId xmlns:a16="http://schemas.microsoft.com/office/drawing/2014/main" id="{7D02AD4D-0175-95E5-B7A5-1BE9006CA2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783E0E-CF82-F0F9-365A-8F841D91EFA7}"/>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564430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F20D6-E7A4-7DB7-BD7C-80E667289B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F758FA-528E-7889-D0AA-4F0A8373FF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E7A5E71-8DB3-D353-F001-37F3B144B29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D90AE7F-B79D-27AB-07D0-D4DEB98757CB}"/>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6" name="Footer Placeholder 5">
            <a:extLst>
              <a:ext uri="{FF2B5EF4-FFF2-40B4-BE49-F238E27FC236}">
                <a16:creationId xmlns:a16="http://schemas.microsoft.com/office/drawing/2014/main" id="{84A17853-3864-4EE8-0D48-4EE1118BC1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C326B5-9FE5-AA12-5DEE-46E442806C0F}"/>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3008606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1ABF1-D448-3759-6B4C-30AACE2F30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41BF946-17C8-EF26-BC39-4402F384CD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6D9CD30-E03E-D13B-2637-9B26410531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41F77E-684C-BC59-1E36-26706B3B25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FAA4DD-8CAF-C3E1-75BF-FEF18998C76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DA9B0B6-2E32-9B23-DAB2-095F8854B8AE}"/>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8" name="Footer Placeholder 7">
            <a:extLst>
              <a:ext uri="{FF2B5EF4-FFF2-40B4-BE49-F238E27FC236}">
                <a16:creationId xmlns:a16="http://schemas.microsoft.com/office/drawing/2014/main" id="{4E47E949-A324-1750-B231-96003E2FB69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417FAA-53C8-C015-C6DF-A869675EDCCB}"/>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846305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81CDF-5DEF-473E-9180-E24FD7FEBC3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1848F3-E9EA-87C2-C37A-06F26CA5AAFC}"/>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4" name="Footer Placeholder 3">
            <a:extLst>
              <a:ext uri="{FF2B5EF4-FFF2-40B4-BE49-F238E27FC236}">
                <a16:creationId xmlns:a16="http://schemas.microsoft.com/office/drawing/2014/main" id="{F4628710-30CE-3915-A95B-85EF893EF5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29B985-234B-A730-E34D-5F5AFED7BF48}"/>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383037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B4794A-3131-1DAC-10FF-A49CD5910385}"/>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3" name="Footer Placeholder 2">
            <a:extLst>
              <a:ext uri="{FF2B5EF4-FFF2-40B4-BE49-F238E27FC236}">
                <a16:creationId xmlns:a16="http://schemas.microsoft.com/office/drawing/2014/main" id="{2F98EA8B-0027-1A95-B336-A9367FD7A2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98036A1-01DC-900B-3BA0-C55003C891A1}"/>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604917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DBFD2-4432-640D-2C1B-542B36B635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B203DE-718B-7652-C891-21EC5102D1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790EB08-FC5A-19EA-2BD3-CD2E15E593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ABE187-4741-1706-A546-39A5589B1390}"/>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6" name="Footer Placeholder 5">
            <a:extLst>
              <a:ext uri="{FF2B5EF4-FFF2-40B4-BE49-F238E27FC236}">
                <a16:creationId xmlns:a16="http://schemas.microsoft.com/office/drawing/2014/main" id="{4646BB7C-A526-2809-767F-355C45E2AC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2F406B-CC68-0311-270F-AD539C6B143A}"/>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4127516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B8ED0-659C-C093-C1AB-2FCC01643C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86AF43-2C2A-1C9A-3E17-4C3862428D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06EA69-0665-FA96-07C3-D2E65D5362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2663B6-008C-065D-2CA3-C917B7175CEE}"/>
              </a:ext>
            </a:extLst>
          </p:cNvPr>
          <p:cNvSpPr>
            <a:spLocks noGrp="1"/>
          </p:cNvSpPr>
          <p:nvPr>
            <p:ph type="dt" sz="half" idx="10"/>
          </p:nvPr>
        </p:nvSpPr>
        <p:spPr/>
        <p:txBody>
          <a:bodyPr/>
          <a:lstStyle/>
          <a:p>
            <a:fld id="{17A2CFCA-D44D-43B9-AF9E-9E015D8AA0BF}" type="datetimeFigureOut">
              <a:rPr lang="en-US" smtClean="0"/>
              <a:t>3/9/2023</a:t>
            </a:fld>
            <a:endParaRPr lang="en-US"/>
          </a:p>
        </p:txBody>
      </p:sp>
      <p:sp>
        <p:nvSpPr>
          <p:cNvPr id="6" name="Footer Placeholder 5">
            <a:extLst>
              <a:ext uri="{FF2B5EF4-FFF2-40B4-BE49-F238E27FC236}">
                <a16:creationId xmlns:a16="http://schemas.microsoft.com/office/drawing/2014/main" id="{850048B3-2F24-8E71-E83C-DEE539C1DD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FD84A8-06E5-BF14-A33E-06FE3D81C876}"/>
              </a:ext>
            </a:extLst>
          </p:cNvPr>
          <p:cNvSpPr>
            <a:spLocks noGrp="1"/>
          </p:cNvSpPr>
          <p:nvPr>
            <p:ph type="sldNum" sz="quarter" idx="12"/>
          </p:nvPr>
        </p:nvSpPr>
        <p:spPr/>
        <p:txBody>
          <a:bodyPr/>
          <a:lstStyle/>
          <a:p>
            <a:fld id="{25FA9E84-DE70-4F40-9FC8-025D379C1296}" type="slidenum">
              <a:rPr lang="en-US" smtClean="0"/>
              <a:t>‹#›</a:t>
            </a:fld>
            <a:endParaRPr lang="en-US"/>
          </a:p>
        </p:txBody>
      </p:sp>
    </p:spTree>
    <p:extLst>
      <p:ext uri="{BB962C8B-B14F-4D97-AF65-F5344CB8AC3E}">
        <p14:creationId xmlns:p14="http://schemas.microsoft.com/office/powerpoint/2010/main" val="2398629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232C556-5667-6BCD-A15D-AB8EF5368C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B5A2E7-0361-DDE6-8382-483028410A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9B9EA1-E3CA-5FFE-ED3F-5CC64792AF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A2CFCA-D44D-43B9-AF9E-9E015D8AA0BF}" type="datetimeFigureOut">
              <a:rPr lang="en-US" smtClean="0"/>
              <a:t>3/9/2023</a:t>
            </a:fld>
            <a:endParaRPr lang="en-US"/>
          </a:p>
        </p:txBody>
      </p:sp>
      <p:sp>
        <p:nvSpPr>
          <p:cNvPr id="5" name="Footer Placeholder 4">
            <a:extLst>
              <a:ext uri="{FF2B5EF4-FFF2-40B4-BE49-F238E27FC236}">
                <a16:creationId xmlns:a16="http://schemas.microsoft.com/office/drawing/2014/main" id="{6143ACFE-72A8-733C-6FDF-6237328D97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D1D0FE1-EE68-D004-662A-062993742F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FA9E84-DE70-4F40-9FC8-025D379C1296}" type="slidenum">
              <a:rPr lang="en-US" smtClean="0"/>
              <a:t>‹#›</a:t>
            </a:fld>
            <a:endParaRPr lang="en-US"/>
          </a:p>
        </p:txBody>
      </p:sp>
    </p:spTree>
    <p:extLst>
      <p:ext uri="{BB962C8B-B14F-4D97-AF65-F5344CB8AC3E}">
        <p14:creationId xmlns:p14="http://schemas.microsoft.com/office/powerpoint/2010/main" val="1746673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9.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1.sv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11.svg"/></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rime Scene Wallpapers - Wallpaper Cave">
            <a:extLst>
              <a:ext uri="{FF2B5EF4-FFF2-40B4-BE49-F238E27FC236}">
                <a16:creationId xmlns:a16="http://schemas.microsoft.com/office/drawing/2014/main" id="{8DDEB14B-01AD-6F93-E935-BF0B063522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BD60B65-BE6C-26B0-B241-21421FCAA57F}"/>
              </a:ext>
            </a:extLst>
          </p:cNvPr>
          <p:cNvSpPr>
            <a:spLocks noGrp="1"/>
          </p:cNvSpPr>
          <p:nvPr>
            <p:ph type="ctrTitle"/>
          </p:nvPr>
        </p:nvSpPr>
        <p:spPr>
          <a:xfrm>
            <a:off x="336884" y="246644"/>
            <a:ext cx="6737683" cy="3182355"/>
          </a:xfrm>
        </p:spPr>
        <p:txBody>
          <a:bodyPr>
            <a:normAutofit fontScale="90000"/>
          </a:bodyPr>
          <a:lstStyle/>
          <a:p>
            <a:r>
              <a:rPr lang="en-US" sz="8000" b="1" dirty="0">
                <a:solidFill>
                  <a:srgbClr val="FFC000"/>
                </a:solidFill>
                <a:latin typeface="Amasis MT Pro Black" panose="020B0604020202020204" pitchFamily="18" charset="0"/>
              </a:rPr>
              <a:t>Curiously Conjuring 2021 Crime</a:t>
            </a:r>
          </a:p>
        </p:txBody>
      </p:sp>
      <p:sp>
        <p:nvSpPr>
          <p:cNvPr id="3" name="Subtitle 2">
            <a:extLst>
              <a:ext uri="{FF2B5EF4-FFF2-40B4-BE49-F238E27FC236}">
                <a16:creationId xmlns:a16="http://schemas.microsoft.com/office/drawing/2014/main" id="{F12A6097-D3D7-9D72-B180-1EFBD6A6B973}"/>
              </a:ext>
            </a:extLst>
          </p:cNvPr>
          <p:cNvSpPr>
            <a:spLocks noGrp="1"/>
          </p:cNvSpPr>
          <p:nvPr>
            <p:ph type="subTitle" idx="1"/>
          </p:nvPr>
        </p:nvSpPr>
        <p:spPr>
          <a:xfrm>
            <a:off x="0" y="5658854"/>
            <a:ext cx="3208421" cy="1199146"/>
          </a:xfrm>
        </p:spPr>
        <p:txBody>
          <a:bodyPr>
            <a:normAutofit/>
          </a:bodyPr>
          <a:lstStyle/>
          <a:p>
            <a:r>
              <a:rPr lang="en-US" sz="1800" b="1" dirty="0">
                <a:solidFill>
                  <a:schemeClr val="bg1"/>
                </a:solidFill>
              </a:rPr>
              <a:t>Researched and compiled by </a:t>
            </a:r>
          </a:p>
          <a:p>
            <a:r>
              <a:rPr lang="en-US" sz="1800" b="1" dirty="0">
                <a:solidFill>
                  <a:schemeClr val="bg1"/>
                </a:solidFill>
              </a:rPr>
              <a:t>The Curious Conquerors</a:t>
            </a:r>
          </a:p>
          <a:p>
            <a:r>
              <a:rPr lang="en-US" sz="1800" b="1" dirty="0">
                <a:solidFill>
                  <a:schemeClr val="bg1"/>
                </a:solidFill>
              </a:rPr>
              <a:t>-Alisha	-Mischa 	-Lindsay</a:t>
            </a:r>
          </a:p>
        </p:txBody>
      </p:sp>
    </p:spTree>
    <p:extLst>
      <p:ext uri="{BB962C8B-B14F-4D97-AF65-F5344CB8AC3E}">
        <p14:creationId xmlns:p14="http://schemas.microsoft.com/office/powerpoint/2010/main" val="33947154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12E6D1-73C5-FF0A-9874-0178F375DCA0}"/>
              </a:ext>
            </a:extLst>
          </p:cNvPr>
          <p:cNvSpPr>
            <a:spLocks noGrp="1"/>
          </p:cNvSpPr>
          <p:nvPr>
            <p:ph type="title"/>
          </p:nvPr>
        </p:nvSpPr>
        <p:spPr>
          <a:xfrm>
            <a:off x="1171123" y="233083"/>
            <a:ext cx="9849751" cy="1906433"/>
          </a:xfrm>
        </p:spPr>
        <p:txBody>
          <a:bodyPr anchor="b">
            <a:noAutofit/>
          </a:bodyPr>
          <a:lstStyle/>
          <a:p>
            <a:r>
              <a:rPr lang="en-US" dirty="0">
                <a:latin typeface="Amasis MT Pro Black" panose="02040A04050005020304" pitchFamily="18" charset="0"/>
              </a:rPr>
              <a:t>How does the unemployment rate affect the correlation between police reports and prison rates?</a:t>
            </a:r>
            <a:endParaRPr lang="en-US" dirty="0"/>
          </a:p>
        </p:txBody>
      </p:sp>
      <p:sp>
        <p:nvSpPr>
          <p:cNvPr id="3" name="Content Placeholder 2">
            <a:extLst>
              <a:ext uri="{FF2B5EF4-FFF2-40B4-BE49-F238E27FC236}">
                <a16:creationId xmlns:a16="http://schemas.microsoft.com/office/drawing/2014/main" id="{769EFFE2-E258-1455-7969-35DDC4AB7229}"/>
              </a:ext>
            </a:extLst>
          </p:cNvPr>
          <p:cNvSpPr>
            <a:spLocks noGrp="1"/>
          </p:cNvSpPr>
          <p:nvPr>
            <p:ph idx="1"/>
          </p:nvPr>
        </p:nvSpPr>
        <p:spPr>
          <a:xfrm>
            <a:off x="1289304" y="2902913"/>
            <a:ext cx="9849751" cy="3032168"/>
          </a:xfrm>
        </p:spPr>
        <p:txBody>
          <a:bodyPr anchor="ctr">
            <a:normAutofit/>
          </a:bodyPr>
          <a:lstStyle/>
          <a:p>
            <a:r>
              <a:rPr lang="en-US" sz="2000" dirty="0"/>
              <a:t>Step Wise Linear Regression</a:t>
            </a:r>
          </a:p>
        </p:txBody>
      </p:sp>
      <p:pic>
        <p:nvPicPr>
          <p:cNvPr id="4" name="Graphic 3" descr="Shark with solid fill">
            <a:extLst>
              <a:ext uri="{FF2B5EF4-FFF2-40B4-BE49-F238E27FC236}">
                <a16:creationId xmlns:a16="http://schemas.microsoft.com/office/drawing/2014/main" id="{215DB54A-FB85-B0CA-BD79-2FDE3527156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590136" y="4119510"/>
            <a:ext cx="2258695" cy="2258695"/>
          </a:xfrm>
          <a:prstGeom prst="rect">
            <a:avLst/>
          </a:prstGeom>
        </p:spPr>
      </p:pic>
      <p:sp>
        <p:nvSpPr>
          <p:cNvPr id="5" name="Rectangle 4">
            <a:extLst>
              <a:ext uri="{FF2B5EF4-FFF2-40B4-BE49-F238E27FC236}">
                <a16:creationId xmlns:a16="http://schemas.microsoft.com/office/drawing/2014/main" id="{227DB20C-1A7E-52B0-9E0E-90C5FCAFD0BF}"/>
              </a:ext>
            </a:extLst>
          </p:cNvPr>
          <p:cNvSpPr/>
          <p:nvPr/>
        </p:nvSpPr>
        <p:spPr>
          <a:xfrm rot="19160412">
            <a:off x="9870570" y="4516363"/>
            <a:ext cx="1724527" cy="830997"/>
          </a:xfrm>
          <a:prstGeom prst="rect">
            <a:avLst/>
          </a:prstGeom>
          <a:noFill/>
        </p:spPr>
        <p:txBody>
          <a:bodyPr wrap="square" lIns="91440" tIns="45720" rIns="91440" bIns="45720">
            <a:spAutoFit/>
          </a:bodyPr>
          <a:lstStyle/>
          <a:p>
            <a:pPr algn="ctr"/>
            <a:r>
              <a:rPr lang="en-US" sz="4800" b="1" cap="none" spc="0" dirty="0">
                <a:ln w="12700">
                  <a:solidFill>
                    <a:schemeClr val="accent1"/>
                  </a:solidFill>
                  <a:prstDash val="solid"/>
                </a:ln>
                <a:solidFill>
                  <a:srgbClr val="FFC000"/>
                </a:solidFill>
                <a:effectLst>
                  <a:outerShdw dist="38100" dir="2640000" algn="bl" rotWithShape="0">
                    <a:schemeClr val="accent1"/>
                  </a:outerShdw>
                </a:effectLst>
              </a:rPr>
              <a:t>R</a:t>
            </a:r>
          </a:p>
        </p:txBody>
      </p:sp>
    </p:spTree>
    <p:extLst>
      <p:ext uri="{BB962C8B-B14F-4D97-AF65-F5344CB8AC3E}">
        <p14:creationId xmlns:p14="http://schemas.microsoft.com/office/powerpoint/2010/main" val="779705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8B1CB-B7FE-32DF-A501-BDBB8EE53313}"/>
              </a:ext>
            </a:extLst>
          </p:cNvPr>
          <p:cNvSpPr>
            <a:spLocks noGrp="1"/>
          </p:cNvSpPr>
          <p:nvPr>
            <p:ph type="title"/>
          </p:nvPr>
        </p:nvSpPr>
        <p:spPr/>
        <p:txBody>
          <a:bodyPr/>
          <a:lstStyle/>
          <a:p>
            <a:r>
              <a:rPr lang="en-US" dirty="0"/>
              <a:t>Visualizations</a:t>
            </a:r>
          </a:p>
        </p:txBody>
      </p:sp>
      <p:sp>
        <p:nvSpPr>
          <p:cNvPr id="3" name="Content Placeholder 2">
            <a:extLst>
              <a:ext uri="{FF2B5EF4-FFF2-40B4-BE49-F238E27FC236}">
                <a16:creationId xmlns:a16="http://schemas.microsoft.com/office/drawing/2014/main" id="{494A889D-4462-45EC-27C9-DB05AE642C96}"/>
              </a:ext>
            </a:extLst>
          </p:cNvPr>
          <p:cNvSpPr>
            <a:spLocks noGrp="1"/>
          </p:cNvSpPr>
          <p:nvPr>
            <p:ph idx="1"/>
          </p:nvPr>
        </p:nvSpPr>
        <p:spPr/>
        <p:txBody>
          <a:bodyPr/>
          <a:lstStyle/>
          <a:p>
            <a:r>
              <a:rPr lang="en-US" dirty="0"/>
              <a:t>Tableau</a:t>
            </a:r>
          </a:p>
          <a:p>
            <a:r>
              <a:rPr lang="en-US" dirty="0"/>
              <a:t>R</a:t>
            </a:r>
          </a:p>
        </p:txBody>
      </p:sp>
    </p:spTree>
    <p:extLst>
      <p:ext uri="{BB962C8B-B14F-4D97-AF65-F5344CB8AC3E}">
        <p14:creationId xmlns:p14="http://schemas.microsoft.com/office/powerpoint/2010/main" val="577223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095C1F4-AE7F-44E4-8693-40D3D6831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15978"/>
            <a:ext cx="7147352" cy="5876916"/>
            <a:chOff x="329184" y="-99107"/>
            <a:chExt cx="524256" cy="5876916"/>
          </a:xfrm>
        </p:grpSpPr>
        <p:cxnSp>
          <p:nvCxnSpPr>
            <p:cNvPr id="25" name="Straight Connector 24">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99107"/>
              <a:ext cx="524256" cy="563122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Rectangle 27">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1055718"/>
            <a:ext cx="10999072" cy="335834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31A0EF-76AB-411A-B34D-897C6FC1580A}"/>
              </a:ext>
            </a:extLst>
          </p:cNvPr>
          <p:cNvSpPr>
            <a:spLocks noGrp="1"/>
          </p:cNvSpPr>
          <p:nvPr>
            <p:ph type="title"/>
          </p:nvPr>
        </p:nvSpPr>
        <p:spPr>
          <a:xfrm>
            <a:off x="1524000" y="1584683"/>
            <a:ext cx="9144000" cy="2551829"/>
          </a:xfrm>
        </p:spPr>
        <p:txBody>
          <a:bodyPr vert="horz" lIns="91440" tIns="45720" rIns="91440" bIns="45720" rtlCol="0" anchor="ctr">
            <a:normAutofit/>
          </a:bodyPr>
          <a:lstStyle/>
          <a:p>
            <a:pPr algn="ctr"/>
            <a:r>
              <a:rPr lang="en-US" sz="6600" b="1" kern="1200" dirty="0">
                <a:solidFill>
                  <a:schemeClr val="tx1"/>
                </a:solidFill>
                <a:latin typeface="Amasis MT Pro Black" panose="02040A04050005020304" pitchFamily="18" charset="0"/>
              </a:rPr>
              <a:t>Results</a:t>
            </a:r>
          </a:p>
        </p:txBody>
      </p:sp>
    </p:spTree>
    <p:extLst>
      <p:ext uri="{BB962C8B-B14F-4D97-AF65-F5344CB8AC3E}">
        <p14:creationId xmlns:p14="http://schemas.microsoft.com/office/powerpoint/2010/main" val="14681366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093A0C4-F5EA-64E1-BAC2-561A68F20EB0}"/>
              </a:ext>
            </a:extLst>
          </p:cNvPr>
          <p:cNvPicPr>
            <a:picLocks noChangeAspect="1"/>
          </p:cNvPicPr>
          <p:nvPr/>
        </p:nvPicPr>
        <p:blipFill>
          <a:blip r:embed="rId2"/>
          <a:stretch>
            <a:fillRect/>
          </a:stretch>
        </p:blipFill>
        <p:spPr>
          <a:xfrm>
            <a:off x="1598792" y="16231"/>
            <a:ext cx="8353239" cy="6367940"/>
          </a:xfrm>
          <a:prstGeom prst="rect">
            <a:avLst/>
          </a:prstGeom>
        </p:spPr>
      </p:pic>
    </p:spTree>
    <p:extLst>
      <p:ext uri="{BB962C8B-B14F-4D97-AF65-F5344CB8AC3E}">
        <p14:creationId xmlns:p14="http://schemas.microsoft.com/office/powerpoint/2010/main" val="37431096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8D31E1B-0407-4223-9642-0B642CBF5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24" name="Rectangle 23">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67266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2B80DA-8142-8D94-0ABA-BA836466217F}"/>
              </a:ext>
            </a:extLst>
          </p:cNvPr>
          <p:cNvSpPr>
            <a:spLocks noGrp="1"/>
          </p:cNvSpPr>
          <p:nvPr>
            <p:ph type="title"/>
          </p:nvPr>
        </p:nvSpPr>
        <p:spPr>
          <a:xfrm>
            <a:off x="1175746" y="873940"/>
            <a:ext cx="4702356" cy="1035781"/>
          </a:xfrm>
        </p:spPr>
        <p:txBody>
          <a:bodyPr anchor="ctr">
            <a:normAutofit fontScale="90000"/>
          </a:bodyPr>
          <a:lstStyle/>
          <a:p>
            <a:pPr algn="ctr"/>
            <a:r>
              <a:rPr lang="en-US" sz="3600" dirty="0">
                <a:latin typeface="Amasis MT Pro Black" panose="02040A04050005020304" pitchFamily="18" charset="0"/>
              </a:rPr>
              <a:t>Unemployment rate vs Crime rate</a:t>
            </a:r>
          </a:p>
        </p:txBody>
      </p:sp>
      <p:sp>
        <p:nvSpPr>
          <p:cNvPr id="18" name="Content Placeholder 17">
            <a:extLst>
              <a:ext uri="{FF2B5EF4-FFF2-40B4-BE49-F238E27FC236}">
                <a16:creationId xmlns:a16="http://schemas.microsoft.com/office/drawing/2014/main" id="{40295043-94EB-2896-2A37-F5168BB65B72}"/>
              </a:ext>
            </a:extLst>
          </p:cNvPr>
          <p:cNvSpPr>
            <a:spLocks noGrp="1"/>
          </p:cNvSpPr>
          <p:nvPr>
            <p:ph idx="1"/>
          </p:nvPr>
        </p:nvSpPr>
        <p:spPr>
          <a:xfrm>
            <a:off x="1045029" y="2524721"/>
            <a:ext cx="4991629" cy="3677123"/>
          </a:xfrm>
        </p:spPr>
        <p:txBody>
          <a:bodyPr anchor="ctr">
            <a:normAutofit/>
          </a:bodyPr>
          <a:lstStyle/>
          <a:p>
            <a:r>
              <a:rPr lang="en-US" sz="1800" dirty="0"/>
              <a:t>Unemployment histogram in final workbook, is that normal when it has 2 spikes?</a:t>
            </a:r>
          </a:p>
          <a:p>
            <a:endParaRPr lang="en-US" sz="1800" dirty="0"/>
          </a:p>
          <a:p>
            <a:r>
              <a:rPr lang="en-US" sz="1800" dirty="0"/>
              <a:t>Texas with significantly high unemployment rate</a:t>
            </a:r>
          </a:p>
          <a:p>
            <a:endParaRPr lang="en-US" sz="1800" dirty="0"/>
          </a:p>
          <a:p>
            <a:r>
              <a:rPr lang="en-US" sz="1800" dirty="0"/>
              <a:t>log histogram of police reports still skewed?</a:t>
            </a:r>
          </a:p>
          <a:p>
            <a:endParaRPr lang="en-US" sz="1800" dirty="0"/>
          </a:p>
          <a:p>
            <a:r>
              <a:rPr lang="en-US" sz="1800" dirty="0"/>
              <a:t>Texas and </a:t>
            </a:r>
            <a:r>
              <a:rPr lang="en-US" sz="1800" dirty="0" err="1"/>
              <a:t>florida</a:t>
            </a:r>
            <a:r>
              <a:rPr lang="en-US" sz="1800" dirty="0"/>
              <a:t> with significantly high police reports, </a:t>
            </a:r>
            <a:r>
              <a:rPr lang="en-US" sz="1800" dirty="0" err="1"/>
              <a:t>iowa</a:t>
            </a:r>
            <a:r>
              <a:rPr lang="en-US" sz="1800" dirty="0"/>
              <a:t> avg</a:t>
            </a:r>
          </a:p>
          <a:p>
            <a:endParaRPr lang="en-US" sz="1800" dirty="0"/>
          </a:p>
        </p:txBody>
      </p:sp>
      <p:sp>
        <p:nvSpPr>
          <p:cNvPr id="30" name="Rectangle 29">
            <a:extLst>
              <a:ext uri="{FF2B5EF4-FFF2-40B4-BE49-F238E27FC236}">
                <a16:creationId xmlns:a16="http://schemas.microsoft.com/office/drawing/2014/main" id="{70E96339-907C-46C3-99AC-31179B6F0E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16299" y="608401"/>
            <a:ext cx="4637502" cy="5593443"/>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7D5B9293-7DD4-33BC-761F-0B9DCE1BD386}"/>
              </a:ext>
            </a:extLst>
          </p:cNvPr>
          <p:cNvPicPr>
            <a:picLocks noChangeAspect="1"/>
          </p:cNvPicPr>
          <p:nvPr/>
        </p:nvPicPr>
        <p:blipFill rotWithShape="1">
          <a:blip r:embed="rId2"/>
          <a:srcRect t="3260"/>
          <a:stretch/>
        </p:blipFill>
        <p:spPr>
          <a:xfrm>
            <a:off x="6930493" y="2297748"/>
            <a:ext cx="4223252" cy="2322787"/>
          </a:xfrm>
          <a:prstGeom prst="rect">
            <a:avLst/>
          </a:prstGeom>
        </p:spPr>
      </p:pic>
      <p:cxnSp>
        <p:nvCxnSpPr>
          <p:cNvPr id="32" name="Straight Connector 31">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24644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095C1F4-AE7F-44E4-8693-40D3D6831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15978"/>
            <a:ext cx="7147352" cy="5876916"/>
            <a:chOff x="329184" y="-99107"/>
            <a:chExt cx="524256" cy="5876916"/>
          </a:xfrm>
        </p:grpSpPr>
        <p:cxnSp>
          <p:nvCxnSpPr>
            <p:cNvPr id="25" name="Straight Connector 24">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99107"/>
              <a:ext cx="524256" cy="563122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Rectangle 27">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1055718"/>
            <a:ext cx="10999072" cy="335834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31A0EF-76AB-411A-B34D-897C6FC1580A}"/>
              </a:ext>
            </a:extLst>
          </p:cNvPr>
          <p:cNvSpPr>
            <a:spLocks noGrp="1"/>
          </p:cNvSpPr>
          <p:nvPr>
            <p:ph type="title"/>
          </p:nvPr>
        </p:nvSpPr>
        <p:spPr>
          <a:xfrm>
            <a:off x="1524000" y="1584683"/>
            <a:ext cx="9144000" cy="2551829"/>
          </a:xfrm>
        </p:spPr>
        <p:txBody>
          <a:bodyPr vert="horz" lIns="91440" tIns="45720" rIns="91440" bIns="45720" rtlCol="0" anchor="ctr">
            <a:normAutofit/>
          </a:bodyPr>
          <a:lstStyle/>
          <a:p>
            <a:pPr algn="ctr"/>
            <a:r>
              <a:rPr lang="en-US" sz="6600" b="1" kern="1200" dirty="0">
                <a:solidFill>
                  <a:schemeClr val="tx1"/>
                </a:solidFill>
                <a:latin typeface="Amasis MT Pro Black" panose="02040A04050005020304" pitchFamily="18" charset="0"/>
              </a:rPr>
              <a:t>Summary</a:t>
            </a:r>
          </a:p>
        </p:txBody>
      </p:sp>
    </p:spTree>
    <p:extLst>
      <p:ext uri="{BB962C8B-B14F-4D97-AF65-F5344CB8AC3E}">
        <p14:creationId xmlns:p14="http://schemas.microsoft.com/office/powerpoint/2010/main" val="12704262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2A4CC2-EB59-DAA9-E333-BCFECEC66A72}"/>
              </a:ext>
            </a:extLst>
          </p:cNvPr>
          <p:cNvSpPr>
            <a:spLocks noGrp="1"/>
          </p:cNvSpPr>
          <p:nvPr>
            <p:ph type="title"/>
          </p:nvPr>
        </p:nvSpPr>
        <p:spPr>
          <a:xfrm>
            <a:off x="1282963" y="1238080"/>
            <a:ext cx="9849751" cy="1349671"/>
          </a:xfrm>
        </p:spPr>
        <p:txBody>
          <a:bodyPr anchor="b">
            <a:normAutofit/>
          </a:bodyPr>
          <a:lstStyle/>
          <a:p>
            <a:endParaRPr lang="en-US" sz="5400"/>
          </a:p>
        </p:txBody>
      </p:sp>
      <p:sp>
        <p:nvSpPr>
          <p:cNvPr id="3" name="Content Placeholder 2">
            <a:extLst>
              <a:ext uri="{FF2B5EF4-FFF2-40B4-BE49-F238E27FC236}">
                <a16:creationId xmlns:a16="http://schemas.microsoft.com/office/drawing/2014/main" id="{0D202D78-585C-036F-0149-FB3AEEEA9FAC}"/>
              </a:ext>
            </a:extLst>
          </p:cNvPr>
          <p:cNvSpPr>
            <a:spLocks noGrp="1"/>
          </p:cNvSpPr>
          <p:nvPr>
            <p:ph idx="1"/>
          </p:nvPr>
        </p:nvSpPr>
        <p:spPr>
          <a:xfrm>
            <a:off x="1289304" y="2902913"/>
            <a:ext cx="9849751" cy="3032168"/>
          </a:xfrm>
        </p:spPr>
        <p:txBody>
          <a:bodyPr anchor="ctr">
            <a:normAutofit/>
          </a:bodyPr>
          <a:lstStyle/>
          <a:p>
            <a:endParaRPr lang="en-US" sz="2000"/>
          </a:p>
        </p:txBody>
      </p:sp>
    </p:spTree>
    <p:extLst>
      <p:ext uri="{BB962C8B-B14F-4D97-AF65-F5344CB8AC3E}">
        <p14:creationId xmlns:p14="http://schemas.microsoft.com/office/powerpoint/2010/main" val="29235810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095C1F4-AE7F-44E4-8693-40D3D6831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15978"/>
            <a:ext cx="7147352" cy="5876916"/>
            <a:chOff x="329184" y="-99107"/>
            <a:chExt cx="524256" cy="5876916"/>
          </a:xfrm>
        </p:grpSpPr>
        <p:cxnSp>
          <p:nvCxnSpPr>
            <p:cNvPr id="25" name="Straight Connector 24">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99107"/>
              <a:ext cx="524256" cy="563122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Rectangle 27">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1055718"/>
            <a:ext cx="10999072" cy="335834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31A0EF-76AB-411A-B34D-897C6FC1580A}"/>
              </a:ext>
            </a:extLst>
          </p:cNvPr>
          <p:cNvSpPr>
            <a:spLocks noGrp="1"/>
          </p:cNvSpPr>
          <p:nvPr>
            <p:ph type="title"/>
          </p:nvPr>
        </p:nvSpPr>
        <p:spPr>
          <a:xfrm>
            <a:off x="1524000" y="1584683"/>
            <a:ext cx="9144000" cy="2551829"/>
          </a:xfrm>
        </p:spPr>
        <p:txBody>
          <a:bodyPr vert="horz" lIns="91440" tIns="45720" rIns="91440" bIns="45720" rtlCol="0" anchor="ctr">
            <a:normAutofit/>
          </a:bodyPr>
          <a:lstStyle/>
          <a:p>
            <a:pPr algn="ctr"/>
            <a:r>
              <a:rPr lang="en-US" sz="6600" b="1" kern="1200" dirty="0">
                <a:solidFill>
                  <a:schemeClr val="tx1"/>
                </a:solidFill>
                <a:latin typeface="Amasis MT Pro Black" panose="02040A04050005020304" pitchFamily="18" charset="0"/>
              </a:rPr>
              <a:t>Conclusion</a:t>
            </a:r>
          </a:p>
        </p:txBody>
      </p:sp>
    </p:spTree>
    <p:extLst>
      <p:ext uri="{BB962C8B-B14F-4D97-AF65-F5344CB8AC3E}">
        <p14:creationId xmlns:p14="http://schemas.microsoft.com/office/powerpoint/2010/main" val="12750184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5AF9A-F62B-E9E5-940F-FEA9683D8236}"/>
              </a:ext>
            </a:extLst>
          </p:cNvPr>
          <p:cNvSpPr>
            <a:spLocks noGrp="1"/>
          </p:cNvSpPr>
          <p:nvPr>
            <p:ph type="title"/>
          </p:nvPr>
        </p:nvSpPr>
        <p:spPr/>
        <p:txBody>
          <a:bodyPr/>
          <a:lstStyle/>
          <a:p>
            <a:r>
              <a:rPr lang="en-US" dirty="0"/>
              <a:t>This is just the beginning!</a:t>
            </a:r>
          </a:p>
        </p:txBody>
      </p:sp>
      <p:sp>
        <p:nvSpPr>
          <p:cNvPr id="3" name="Content Placeholder 2">
            <a:extLst>
              <a:ext uri="{FF2B5EF4-FFF2-40B4-BE49-F238E27FC236}">
                <a16:creationId xmlns:a16="http://schemas.microsoft.com/office/drawing/2014/main" id="{3F4DB163-D3C7-EF68-E232-041105882AD3}"/>
              </a:ext>
            </a:extLst>
          </p:cNvPr>
          <p:cNvSpPr>
            <a:spLocks noGrp="1"/>
          </p:cNvSpPr>
          <p:nvPr>
            <p:ph idx="1"/>
          </p:nvPr>
        </p:nvSpPr>
        <p:spPr/>
        <p:txBody>
          <a:bodyPr/>
          <a:lstStyle/>
          <a:p>
            <a:r>
              <a:rPr lang="en-US" dirty="0"/>
              <a:t>Time factor </a:t>
            </a:r>
          </a:p>
          <a:p>
            <a:r>
              <a:rPr lang="en-US" dirty="0"/>
              <a:t>State size factor</a:t>
            </a:r>
          </a:p>
          <a:p>
            <a:r>
              <a:rPr lang="en-US" dirty="0"/>
              <a:t>Politics </a:t>
            </a:r>
          </a:p>
          <a:p>
            <a:r>
              <a:rPr lang="en-US" dirty="0"/>
              <a:t>Health care</a:t>
            </a:r>
          </a:p>
        </p:txBody>
      </p:sp>
    </p:spTree>
    <p:extLst>
      <p:ext uri="{BB962C8B-B14F-4D97-AF65-F5344CB8AC3E}">
        <p14:creationId xmlns:p14="http://schemas.microsoft.com/office/powerpoint/2010/main" val="24414887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4E6C5-9D62-812B-4420-7981812964F3}"/>
              </a:ext>
            </a:extLst>
          </p:cNvPr>
          <p:cNvSpPr>
            <a:spLocks noGrp="1"/>
          </p:cNvSpPr>
          <p:nvPr>
            <p:ph type="title"/>
          </p:nvPr>
        </p:nvSpPr>
        <p:spPr>
          <a:xfrm>
            <a:off x="2073728" y="1423534"/>
            <a:ext cx="8044543" cy="4010932"/>
          </a:xfrm>
        </p:spPr>
        <p:txBody>
          <a:bodyPr>
            <a:normAutofit/>
          </a:bodyPr>
          <a:lstStyle/>
          <a:p>
            <a:r>
              <a:rPr lang="en-US" sz="9600" b="1" dirty="0">
                <a:latin typeface="Amasis MT Pro Black" panose="02040A04050005020304" pitchFamily="18" charset="0"/>
              </a:rPr>
              <a:t>Questions?</a:t>
            </a:r>
          </a:p>
        </p:txBody>
      </p:sp>
    </p:spTree>
    <p:extLst>
      <p:ext uri="{BB962C8B-B14F-4D97-AF65-F5344CB8AC3E}">
        <p14:creationId xmlns:p14="http://schemas.microsoft.com/office/powerpoint/2010/main" val="13157094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40F1B-DAFF-AE30-7D4A-01EA1AB23990}"/>
              </a:ext>
            </a:extLst>
          </p:cNvPr>
          <p:cNvSpPr>
            <a:spLocks noGrp="1"/>
          </p:cNvSpPr>
          <p:nvPr>
            <p:ph type="title"/>
          </p:nvPr>
        </p:nvSpPr>
        <p:spPr>
          <a:xfrm>
            <a:off x="1721540" y="32084"/>
            <a:ext cx="8748920" cy="1141234"/>
          </a:xfrm>
        </p:spPr>
        <p:txBody>
          <a:bodyPr>
            <a:normAutofit/>
          </a:bodyPr>
          <a:lstStyle/>
          <a:p>
            <a:pPr algn="ctr"/>
            <a:r>
              <a:rPr lang="en-US" sz="4000" b="1" dirty="0">
                <a:latin typeface="Amasis MT Pro Black" panose="02040A04050005020304" pitchFamily="18" charset="0"/>
              </a:rPr>
              <a:t>Meet the Curious Conquerors</a:t>
            </a:r>
          </a:p>
        </p:txBody>
      </p:sp>
      <p:sp>
        <p:nvSpPr>
          <p:cNvPr id="3" name="Content Placeholder 2">
            <a:extLst>
              <a:ext uri="{FF2B5EF4-FFF2-40B4-BE49-F238E27FC236}">
                <a16:creationId xmlns:a16="http://schemas.microsoft.com/office/drawing/2014/main" id="{8992AE70-95A7-589A-9C38-2BD8FD60CBCC}"/>
              </a:ext>
            </a:extLst>
          </p:cNvPr>
          <p:cNvSpPr>
            <a:spLocks noGrp="1"/>
          </p:cNvSpPr>
          <p:nvPr>
            <p:ph idx="1"/>
          </p:nvPr>
        </p:nvSpPr>
        <p:spPr>
          <a:xfrm>
            <a:off x="0" y="1910443"/>
            <a:ext cx="5208104" cy="4760175"/>
          </a:xfrm>
        </p:spPr>
        <p:txBody>
          <a:bodyPr>
            <a:normAutofit/>
          </a:bodyPr>
          <a:lstStyle/>
          <a:p>
            <a:pPr marL="0" indent="0">
              <a:buNone/>
            </a:pPr>
            <a:r>
              <a:rPr lang="en-US" sz="3200" dirty="0"/>
              <a:t>Alisha</a:t>
            </a:r>
          </a:p>
          <a:p>
            <a:pPr lvl="1">
              <a:buFont typeface="Wingdings" panose="05000000000000000000" pitchFamily="2" charset="2"/>
              <a:buChar char="Ø"/>
            </a:pPr>
            <a:r>
              <a:rPr lang="en-US" sz="2800" dirty="0"/>
              <a:t>I am a mom of an 8 month old and another on the way.  My children’s father and I are engaged and plan to be married in October.</a:t>
            </a:r>
          </a:p>
          <a:p>
            <a:pPr lvl="1">
              <a:buFont typeface="Wingdings" panose="05000000000000000000" pitchFamily="2" charset="2"/>
              <a:buChar char="Ø"/>
            </a:pPr>
            <a:r>
              <a:rPr lang="en-US" sz="2800" dirty="0"/>
              <a:t>I currently work as a 911 dispatcher.  I am originally from Florida, and then lived in Colorado, Idaho, California, and now Texas.</a:t>
            </a:r>
          </a:p>
          <a:p>
            <a:pPr lvl="1">
              <a:buFont typeface="Wingdings" panose="05000000000000000000" pitchFamily="2" charset="2"/>
              <a:buChar char="ü"/>
            </a:pPr>
            <a:endParaRPr lang="en-US" sz="2800" dirty="0"/>
          </a:p>
        </p:txBody>
      </p:sp>
      <p:pic>
        <p:nvPicPr>
          <p:cNvPr id="7" name="Picture 4" descr="Coffee And Donuts Wallpapers - Wallpaper Cave">
            <a:extLst>
              <a:ext uri="{FF2B5EF4-FFF2-40B4-BE49-F238E27FC236}">
                <a16:creationId xmlns:a16="http://schemas.microsoft.com/office/drawing/2014/main" id="{65497BD4-9125-C7EF-216C-BD9A60E0EF8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615" r="4232"/>
          <a:stretch/>
        </p:blipFill>
        <p:spPr bwMode="auto">
          <a:xfrm>
            <a:off x="10761784" y="-16902"/>
            <a:ext cx="1430215" cy="114123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person, wearing, glasses&#10;&#10;Description automatically generated">
            <a:extLst>
              <a:ext uri="{FF2B5EF4-FFF2-40B4-BE49-F238E27FC236}">
                <a16:creationId xmlns:a16="http://schemas.microsoft.com/office/drawing/2014/main" id="{DE869985-A42C-94DE-45F7-FB233ABA82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441001">
            <a:off x="9291016" y="1719329"/>
            <a:ext cx="2358887" cy="4785064"/>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33CC6E39-104E-76CB-4D22-1B88E1B588EA}"/>
              </a:ext>
            </a:extLst>
          </p:cNvPr>
          <p:cNvPicPr>
            <a:picLocks noChangeAspect="1"/>
          </p:cNvPicPr>
          <p:nvPr/>
        </p:nvPicPr>
        <p:blipFill rotWithShape="1">
          <a:blip r:embed="rId4">
            <a:extLst>
              <a:ext uri="{28A0092B-C50C-407E-A947-70E740481C1C}">
                <a14:useLocalDpi xmlns:a14="http://schemas.microsoft.com/office/drawing/2010/main" val="0"/>
              </a:ext>
            </a:extLst>
          </a:blip>
          <a:srcRect l="12163" t="27857" r="14076" b="21709"/>
          <a:stretch/>
        </p:blipFill>
        <p:spPr>
          <a:xfrm rot="21131134">
            <a:off x="5413832" y="1758224"/>
            <a:ext cx="2780917" cy="4077530"/>
          </a:xfrm>
          <a:prstGeom prst="rect">
            <a:avLst/>
          </a:prstGeom>
        </p:spPr>
      </p:pic>
      <p:pic>
        <p:nvPicPr>
          <p:cNvPr id="9" name="Picture 4" descr="Coffee And Donuts Wallpapers - Wallpaper Cave">
            <a:extLst>
              <a:ext uri="{FF2B5EF4-FFF2-40B4-BE49-F238E27FC236}">
                <a16:creationId xmlns:a16="http://schemas.microsoft.com/office/drawing/2014/main" id="{54419979-8990-1CF1-7324-B43D68D026F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615" r="4232"/>
          <a:stretch/>
        </p:blipFill>
        <p:spPr bwMode="auto">
          <a:xfrm>
            <a:off x="1" y="-16902"/>
            <a:ext cx="1430215" cy="1141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459887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40F1B-DAFF-AE30-7D4A-01EA1AB23990}"/>
              </a:ext>
            </a:extLst>
          </p:cNvPr>
          <p:cNvSpPr>
            <a:spLocks noGrp="1"/>
          </p:cNvSpPr>
          <p:nvPr>
            <p:ph type="title"/>
          </p:nvPr>
        </p:nvSpPr>
        <p:spPr>
          <a:xfrm>
            <a:off x="1721540" y="32084"/>
            <a:ext cx="8748920" cy="1092248"/>
          </a:xfrm>
        </p:spPr>
        <p:txBody>
          <a:bodyPr>
            <a:normAutofit/>
          </a:bodyPr>
          <a:lstStyle/>
          <a:p>
            <a:pPr algn="ctr"/>
            <a:r>
              <a:rPr lang="en-US" sz="4000" b="1" dirty="0">
                <a:latin typeface="Amasis MT Pro Black" panose="02040A04050005020304" pitchFamily="18" charset="0"/>
              </a:rPr>
              <a:t>Meet the Curious Conquerors</a:t>
            </a:r>
          </a:p>
        </p:txBody>
      </p:sp>
      <p:sp>
        <p:nvSpPr>
          <p:cNvPr id="3" name="Content Placeholder 2">
            <a:extLst>
              <a:ext uri="{FF2B5EF4-FFF2-40B4-BE49-F238E27FC236}">
                <a16:creationId xmlns:a16="http://schemas.microsoft.com/office/drawing/2014/main" id="{8992AE70-95A7-589A-9C38-2BD8FD60CBCC}"/>
              </a:ext>
            </a:extLst>
          </p:cNvPr>
          <p:cNvSpPr>
            <a:spLocks noGrp="1"/>
          </p:cNvSpPr>
          <p:nvPr>
            <p:ph idx="1"/>
          </p:nvPr>
        </p:nvSpPr>
        <p:spPr>
          <a:xfrm>
            <a:off x="0" y="1910443"/>
            <a:ext cx="12001500" cy="4452650"/>
          </a:xfrm>
        </p:spPr>
        <p:txBody>
          <a:bodyPr>
            <a:normAutofit/>
          </a:bodyPr>
          <a:lstStyle/>
          <a:p>
            <a:pPr marL="0" indent="0">
              <a:buNone/>
            </a:pPr>
            <a:r>
              <a:rPr lang="en-US" sz="3200" dirty="0"/>
              <a:t>Lindsay</a:t>
            </a:r>
          </a:p>
          <a:p>
            <a:pPr lvl="1">
              <a:buFont typeface="Wingdings" panose="05000000000000000000" pitchFamily="2" charset="2"/>
              <a:buChar char="Ø"/>
            </a:pPr>
            <a:r>
              <a:rPr lang="en-US" sz="2800" dirty="0"/>
              <a:t>At Home:  I was born and raised in a small town in Northern Iowa. My hometown is where I still reside.  I am close to my family and friends. I do not have children, just 3 dogs and a lot of plants. </a:t>
            </a:r>
          </a:p>
          <a:p>
            <a:pPr lvl="1">
              <a:buFont typeface="Wingdings" panose="05000000000000000000" pitchFamily="2" charset="2"/>
              <a:buChar char="Ø"/>
            </a:pPr>
            <a:r>
              <a:rPr lang="en-US" sz="2800" dirty="0"/>
              <a:t>Personally: I am shy, creative, intuitive, and loves doing anything hands on.</a:t>
            </a:r>
          </a:p>
          <a:p>
            <a:pPr lvl="1">
              <a:buFont typeface="Wingdings" panose="05000000000000000000" pitchFamily="2" charset="2"/>
              <a:buChar char="Ø"/>
            </a:pPr>
            <a:r>
              <a:rPr lang="en-US" sz="2800" dirty="0"/>
              <a:t>At work: I work in customer service. I know how to communicate effectively to coworkers and managers when necessary. </a:t>
            </a:r>
          </a:p>
          <a:p>
            <a:pPr lvl="1">
              <a:buFont typeface="Wingdings" panose="05000000000000000000" pitchFamily="2" charset="2"/>
              <a:buChar char="Ø"/>
            </a:pPr>
            <a:r>
              <a:rPr lang="en-US" sz="2800" dirty="0"/>
              <a:t>My future: I have always had a drive for technology and have plans to pursue a technology based career down the road. </a:t>
            </a:r>
          </a:p>
          <a:p>
            <a:pPr lvl="1">
              <a:buFont typeface="Wingdings" panose="05000000000000000000" pitchFamily="2" charset="2"/>
              <a:buChar char="Ø"/>
            </a:pPr>
            <a:endParaRPr lang="en-US" sz="2800" dirty="0"/>
          </a:p>
          <a:p>
            <a:pPr lvl="1">
              <a:buFont typeface="Wingdings" panose="05000000000000000000" pitchFamily="2" charset="2"/>
              <a:buChar char="ü"/>
            </a:pPr>
            <a:endParaRPr lang="en-US" sz="2800" dirty="0"/>
          </a:p>
        </p:txBody>
      </p:sp>
      <p:pic>
        <p:nvPicPr>
          <p:cNvPr id="4" name="Picture 4" descr="Coffee And Donuts Wallpapers - Wallpaper Cave">
            <a:extLst>
              <a:ext uri="{FF2B5EF4-FFF2-40B4-BE49-F238E27FC236}">
                <a16:creationId xmlns:a16="http://schemas.microsoft.com/office/drawing/2014/main" id="{D0CEEE71-8FB0-5803-44B6-0EE9569E7D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615" r="4232"/>
          <a:stretch/>
        </p:blipFill>
        <p:spPr bwMode="auto">
          <a:xfrm>
            <a:off x="10761785" y="-16902"/>
            <a:ext cx="1430215" cy="114123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Coffee And Donuts Wallpapers - Wallpaper Cave">
            <a:extLst>
              <a:ext uri="{FF2B5EF4-FFF2-40B4-BE49-F238E27FC236}">
                <a16:creationId xmlns:a16="http://schemas.microsoft.com/office/drawing/2014/main" id="{901ADBED-5328-5156-4A34-1C99E4B1237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615" r="4232"/>
          <a:stretch/>
        </p:blipFill>
        <p:spPr bwMode="auto">
          <a:xfrm>
            <a:off x="0" y="-16902"/>
            <a:ext cx="1430215" cy="1141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809905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40F1B-DAFF-AE30-7D4A-01EA1AB23990}"/>
              </a:ext>
            </a:extLst>
          </p:cNvPr>
          <p:cNvSpPr>
            <a:spLocks noGrp="1"/>
          </p:cNvSpPr>
          <p:nvPr>
            <p:ph type="title"/>
          </p:nvPr>
        </p:nvSpPr>
        <p:spPr>
          <a:xfrm>
            <a:off x="1721540" y="32084"/>
            <a:ext cx="8748920" cy="1141234"/>
          </a:xfrm>
        </p:spPr>
        <p:txBody>
          <a:bodyPr>
            <a:normAutofit/>
          </a:bodyPr>
          <a:lstStyle/>
          <a:p>
            <a:pPr algn="ctr"/>
            <a:r>
              <a:rPr lang="en-US" sz="4000" b="1" dirty="0">
                <a:latin typeface="Amasis MT Pro Black" panose="02040A04050005020304" pitchFamily="18" charset="0"/>
              </a:rPr>
              <a:t>Meet the Curious Conquerors</a:t>
            </a:r>
          </a:p>
        </p:txBody>
      </p:sp>
      <p:sp>
        <p:nvSpPr>
          <p:cNvPr id="3" name="Content Placeholder 2">
            <a:extLst>
              <a:ext uri="{FF2B5EF4-FFF2-40B4-BE49-F238E27FC236}">
                <a16:creationId xmlns:a16="http://schemas.microsoft.com/office/drawing/2014/main" id="{8992AE70-95A7-589A-9C38-2BD8FD60CBCC}"/>
              </a:ext>
            </a:extLst>
          </p:cNvPr>
          <p:cNvSpPr>
            <a:spLocks noGrp="1"/>
          </p:cNvSpPr>
          <p:nvPr>
            <p:ph idx="1"/>
          </p:nvPr>
        </p:nvSpPr>
        <p:spPr>
          <a:xfrm>
            <a:off x="37214" y="1261856"/>
            <a:ext cx="12001500" cy="5596143"/>
          </a:xfrm>
        </p:spPr>
        <p:txBody>
          <a:bodyPr>
            <a:normAutofit lnSpcReduction="10000"/>
          </a:bodyPr>
          <a:lstStyle/>
          <a:p>
            <a:pPr marL="0" indent="0" algn="ctr">
              <a:buNone/>
            </a:pPr>
            <a:r>
              <a:rPr lang="en-US" sz="4400" b="1" dirty="0"/>
              <a:t>Mischa</a:t>
            </a:r>
          </a:p>
          <a:p>
            <a:pPr lvl="1">
              <a:buFont typeface="Wingdings" panose="05000000000000000000" pitchFamily="2" charset="2"/>
              <a:buChar char="Ø"/>
            </a:pPr>
            <a:r>
              <a:rPr lang="en-US" dirty="0"/>
              <a:t>First meet</a:t>
            </a:r>
          </a:p>
          <a:p>
            <a:pPr lvl="2">
              <a:buFont typeface="Wingdings" panose="05000000000000000000" pitchFamily="2" charset="2"/>
              <a:buChar char="Ø"/>
            </a:pPr>
            <a:r>
              <a:rPr lang="en-US" dirty="0"/>
              <a:t>Nervous, Shy, goofy, fast</a:t>
            </a:r>
          </a:p>
          <a:p>
            <a:pPr lvl="1">
              <a:buFont typeface="Wingdings" panose="05000000000000000000" pitchFamily="2" charset="2"/>
              <a:buChar char="Ø"/>
            </a:pPr>
            <a:r>
              <a:rPr lang="en-US" dirty="0"/>
              <a:t>At work</a:t>
            </a:r>
          </a:p>
          <a:p>
            <a:pPr lvl="2">
              <a:buFont typeface="Wingdings" panose="05000000000000000000" pitchFamily="2" charset="2"/>
              <a:buChar char="Ø"/>
            </a:pPr>
            <a:r>
              <a:rPr lang="en-US" dirty="0"/>
              <a:t>I am known to be every team’s go-to training and know-how expert.</a:t>
            </a:r>
          </a:p>
          <a:p>
            <a:pPr lvl="2">
              <a:buFont typeface="Wingdings" panose="05000000000000000000" pitchFamily="2" charset="2"/>
              <a:buChar char="Ø"/>
            </a:pPr>
            <a:r>
              <a:rPr lang="en-US" dirty="0"/>
              <a:t>Direct, formal, confident</a:t>
            </a:r>
          </a:p>
          <a:p>
            <a:pPr lvl="1">
              <a:buFont typeface="Wingdings" panose="05000000000000000000" pitchFamily="2" charset="2"/>
              <a:buChar char="Ø"/>
            </a:pPr>
            <a:r>
              <a:rPr lang="en-US" sz="2800" dirty="0"/>
              <a:t>At Home</a:t>
            </a:r>
          </a:p>
          <a:p>
            <a:pPr lvl="2">
              <a:buFont typeface="Wingdings" panose="05000000000000000000" pitchFamily="2" charset="2"/>
              <a:buChar char="Ø"/>
            </a:pPr>
            <a:r>
              <a:rPr lang="en-US" sz="2400" dirty="0"/>
              <a:t>I inspire my two daughters </a:t>
            </a:r>
          </a:p>
          <a:p>
            <a:pPr lvl="3">
              <a:buFont typeface="Wingdings" panose="05000000000000000000" pitchFamily="2" charset="2"/>
              <a:buChar char="Ø"/>
            </a:pPr>
            <a:r>
              <a:rPr lang="en-US" sz="2200" dirty="0"/>
              <a:t>by modeling: 	</a:t>
            </a:r>
          </a:p>
          <a:p>
            <a:pPr lvl="4">
              <a:buFont typeface="Wingdings" panose="05000000000000000000" pitchFamily="2" charset="2"/>
              <a:buChar char="Ø"/>
            </a:pPr>
            <a:r>
              <a:rPr lang="en-US" sz="2200" dirty="0"/>
              <a:t>Student</a:t>
            </a:r>
          </a:p>
          <a:p>
            <a:pPr lvl="4">
              <a:buFont typeface="Wingdings" panose="05000000000000000000" pitchFamily="2" charset="2"/>
              <a:buChar char="Ø"/>
            </a:pPr>
            <a:r>
              <a:rPr lang="en-US" sz="2200" dirty="0"/>
              <a:t>Family Member</a:t>
            </a:r>
          </a:p>
          <a:p>
            <a:pPr lvl="4">
              <a:buFont typeface="Wingdings" panose="05000000000000000000" pitchFamily="2" charset="2"/>
              <a:buChar char="Ø"/>
            </a:pPr>
            <a:r>
              <a:rPr lang="en-US" sz="2200" dirty="0"/>
              <a:t>Fulfilling Career</a:t>
            </a:r>
            <a:endParaRPr lang="en-US" sz="2800" dirty="0"/>
          </a:p>
          <a:p>
            <a:pPr lvl="1">
              <a:buFont typeface="Wingdings" panose="05000000000000000000" pitchFamily="2" charset="2"/>
              <a:buChar char="Ø"/>
            </a:pPr>
            <a:r>
              <a:rPr lang="en-US" sz="2800" dirty="0"/>
              <a:t>Motivation</a:t>
            </a:r>
          </a:p>
          <a:p>
            <a:pPr lvl="2">
              <a:buFont typeface="Wingdings" panose="05000000000000000000" pitchFamily="2" charset="2"/>
              <a:buChar char="Ø"/>
            </a:pPr>
            <a:r>
              <a:rPr lang="en-US" sz="2400" dirty="0"/>
              <a:t>Love for information and a better understanding of data to improve life.</a:t>
            </a:r>
          </a:p>
          <a:p>
            <a:pPr lvl="1">
              <a:buFont typeface="Wingdings" panose="05000000000000000000" pitchFamily="2" charset="2"/>
              <a:buChar char="Ø"/>
            </a:pPr>
            <a:endParaRPr lang="en-US" sz="2800" dirty="0"/>
          </a:p>
        </p:txBody>
      </p:sp>
      <p:pic>
        <p:nvPicPr>
          <p:cNvPr id="7" name="Graphic 6" descr="Siren with solid fill">
            <a:extLst>
              <a:ext uri="{FF2B5EF4-FFF2-40B4-BE49-F238E27FC236}">
                <a16:creationId xmlns:a16="http://schemas.microsoft.com/office/drawing/2014/main" id="{338C5D1E-7759-8148-2648-975F522D49A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2672" y="-85087"/>
            <a:ext cx="1375575" cy="1375575"/>
          </a:xfrm>
          <a:prstGeom prst="rect">
            <a:avLst/>
          </a:prstGeom>
        </p:spPr>
      </p:pic>
      <p:pic>
        <p:nvPicPr>
          <p:cNvPr id="9" name="Graphic 8" descr="Jail with solid fill">
            <a:extLst>
              <a:ext uri="{FF2B5EF4-FFF2-40B4-BE49-F238E27FC236}">
                <a16:creationId xmlns:a16="http://schemas.microsoft.com/office/drawing/2014/main" id="{52C77B80-8713-0A0C-B6FF-E73F3738C9B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219038" y="71489"/>
            <a:ext cx="1190367" cy="1190367"/>
          </a:xfrm>
          <a:prstGeom prst="rect">
            <a:avLst/>
          </a:prstGeom>
        </p:spPr>
      </p:pic>
    </p:spTree>
    <p:extLst>
      <p:ext uri="{BB962C8B-B14F-4D97-AF65-F5344CB8AC3E}">
        <p14:creationId xmlns:p14="http://schemas.microsoft.com/office/powerpoint/2010/main" val="23063860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24">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26">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8" name="Rectangle 27">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28">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ectangle 31">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6A7A71-05F3-1D24-EFA2-F2975F458BE3}"/>
              </a:ext>
            </a:extLst>
          </p:cNvPr>
          <p:cNvSpPr>
            <a:spLocks noGrp="1"/>
          </p:cNvSpPr>
          <p:nvPr>
            <p:ph type="title"/>
          </p:nvPr>
        </p:nvSpPr>
        <p:spPr>
          <a:xfrm>
            <a:off x="1043631" y="809898"/>
            <a:ext cx="9942716" cy="1554480"/>
          </a:xfrm>
        </p:spPr>
        <p:txBody>
          <a:bodyPr anchor="ctr">
            <a:normAutofit/>
          </a:bodyPr>
          <a:lstStyle/>
          <a:p>
            <a:r>
              <a:rPr lang="en-US" b="1" dirty="0">
                <a:latin typeface="Amasis MT Pro Black" panose="02040A04050005020304" pitchFamily="18" charset="0"/>
              </a:rPr>
              <a:t>Why crime rates vs prison rates?</a:t>
            </a:r>
          </a:p>
        </p:txBody>
      </p:sp>
      <p:sp>
        <p:nvSpPr>
          <p:cNvPr id="47" name="Content Placeholder 2">
            <a:extLst>
              <a:ext uri="{FF2B5EF4-FFF2-40B4-BE49-F238E27FC236}">
                <a16:creationId xmlns:a16="http://schemas.microsoft.com/office/drawing/2014/main" id="{C24E1552-1C4C-C6BF-1A13-252630DB7DF2}"/>
              </a:ext>
            </a:extLst>
          </p:cNvPr>
          <p:cNvSpPr>
            <a:spLocks noGrp="1"/>
          </p:cNvSpPr>
          <p:nvPr>
            <p:ph idx="1"/>
          </p:nvPr>
        </p:nvSpPr>
        <p:spPr>
          <a:xfrm>
            <a:off x="1045028" y="3017522"/>
            <a:ext cx="9941319" cy="3124658"/>
          </a:xfrm>
        </p:spPr>
        <p:txBody>
          <a:bodyPr anchor="ctr">
            <a:normAutofit/>
          </a:bodyPr>
          <a:lstStyle/>
          <a:p>
            <a:pPr marL="0" indent="0">
              <a:buNone/>
            </a:pPr>
            <a:r>
              <a:rPr lang="en-US" sz="2400" dirty="0">
                <a:effectLst/>
                <a:latin typeface="Calibri" panose="020F0502020204030204" pitchFamily="34" charset="0"/>
                <a:ea typeface="Calibri" panose="020F0502020204030204" pitchFamily="34" charset="0"/>
                <a:cs typeface="Times New Roman" panose="02020603050405020304" pitchFamily="18" charset="0"/>
              </a:rPr>
              <a:t>With Alisha being an emergency dispatcher fo</a:t>
            </a:r>
            <a:r>
              <a:rPr lang="en-US" sz="2400" dirty="0">
                <a:latin typeface="Calibri" panose="020F0502020204030204" pitchFamily="34" charset="0"/>
                <a:ea typeface="Calibri" panose="020F0502020204030204" pitchFamily="34" charset="0"/>
                <a:cs typeface="Times New Roman" panose="02020603050405020304" pitchFamily="18" charset="0"/>
              </a:rPr>
              <a:t>r a Sheriff’s office in Texas</a:t>
            </a:r>
            <a:r>
              <a:rPr lang="en-US" sz="2400" dirty="0">
                <a:effectLst/>
                <a:latin typeface="Calibri" panose="020F0502020204030204" pitchFamily="34" charset="0"/>
                <a:ea typeface="Calibri" panose="020F0502020204030204" pitchFamily="34" charset="0"/>
                <a:cs typeface="Times New Roman" panose="02020603050405020304" pitchFamily="18" charset="0"/>
              </a:rPr>
              <a:t>, we first attempted to do our project on crime rates within the country she works in.  However, we were not able to access the data we desired in the timeframe needed, and so we decided to see what crime data we could find and go from there. </a:t>
            </a:r>
          </a:p>
          <a:p>
            <a:pPr marL="0" indent="0">
              <a:buNone/>
            </a:pPr>
            <a:r>
              <a:rPr lang="en-US" sz="2400" dirty="0">
                <a:effectLst/>
                <a:latin typeface="Calibri" panose="020F0502020204030204" pitchFamily="34" charset="0"/>
                <a:ea typeface="Calibri" panose="020F0502020204030204" pitchFamily="34" charset="0"/>
                <a:cs typeface="Times New Roman" panose="02020603050405020304" pitchFamily="18" charset="0"/>
              </a:rPr>
              <a:t>We were able to find a plethora of data and worked to wrangle the data to narrow down what we wanted to use.  Some of the data we found involved individual states and their violent and property crime rates, and so we </a:t>
            </a:r>
          </a:p>
        </p:txBody>
      </p:sp>
      <p:cxnSp>
        <p:nvCxnSpPr>
          <p:cNvPr id="34" name="Straight Connector 33">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043409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095C1F4-AE7F-44E4-8693-40D3D6831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15978"/>
            <a:ext cx="7147352" cy="5876916"/>
            <a:chOff x="329184" y="-99107"/>
            <a:chExt cx="524256" cy="5876916"/>
          </a:xfrm>
        </p:grpSpPr>
        <p:cxnSp>
          <p:nvCxnSpPr>
            <p:cNvPr id="25" name="Straight Connector 24">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99107"/>
              <a:ext cx="524256" cy="563122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Rectangle 27">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1055718"/>
            <a:ext cx="10999072" cy="335834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31A0EF-76AB-411A-B34D-897C6FC1580A}"/>
              </a:ext>
            </a:extLst>
          </p:cNvPr>
          <p:cNvSpPr>
            <a:spLocks noGrp="1"/>
          </p:cNvSpPr>
          <p:nvPr>
            <p:ph type="title"/>
          </p:nvPr>
        </p:nvSpPr>
        <p:spPr>
          <a:xfrm>
            <a:off x="1524000" y="1584683"/>
            <a:ext cx="9144000" cy="2551829"/>
          </a:xfrm>
        </p:spPr>
        <p:txBody>
          <a:bodyPr vert="horz" lIns="91440" tIns="45720" rIns="91440" bIns="45720" rtlCol="0" anchor="ctr">
            <a:normAutofit/>
          </a:bodyPr>
          <a:lstStyle/>
          <a:p>
            <a:pPr algn="ctr"/>
            <a:r>
              <a:rPr lang="en-US" sz="6600" b="1" kern="1200" dirty="0">
                <a:latin typeface="Amasis MT Pro Black" panose="02040A04050005020304" pitchFamily="18" charset="0"/>
              </a:rPr>
              <a:t>Methods</a:t>
            </a:r>
          </a:p>
        </p:txBody>
      </p:sp>
    </p:spTree>
    <p:extLst>
      <p:ext uri="{BB962C8B-B14F-4D97-AF65-F5344CB8AC3E}">
        <p14:creationId xmlns:p14="http://schemas.microsoft.com/office/powerpoint/2010/main" val="29539836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Low-angle view of school of white sharks">
            <a:extLst>
              <a:ext uri="{FF2B5EF4-FFF2-40B4-BE49-F238E27FC236}">
                <a16:creationId xmlns:a16="http://schemas.microsoft.com/office/drawing/2014/main" id="{FC658D3B-F937-6ED0-1446-83FC0FF22633}"/>
              </a:ext>
            </a:extLst>
          </p:cNvPr>
          <p:cNvPicPr>
            <a:picLocks noGrp="1" noChangeAspect="1"/>
          </p:cNvPicPr>
          <p:nvPr>
            <p:ph idx="1"/>
          </p:nvPr>
        </p:nvPicPr>
        <p:blipFill>
          <a:blip r:embed="rId2">
            <a:alphaModFix amt="72000"/>
            <a:extLst>
              <a:ext uri="{28A0092B-C50C-407E-A947-70E740481C1C}">
                <a14:useLocalDpi xmlns:a14="http://schemas.microsoft.com/office/drawing/2010/main" val="0"/>
              </a:ext>
            </a:extLst>
          </a:blip>
          <a:stretch>
            <a:fillRect/>
          </a:stretch>
        </p:blipFill>
        <p:spPr>
          <a:xfrm>
            <a:off x="0" y="1476228"/>
            <a:ext cx="12191999" cy="5381771"/>
          </a:xfrm>
        </p:spPr>
      </p:pic>
      <p:sp>
        <p:nvSpPr>
          <p:cNvPr id="2" name="Title 1">
            <a:extLst>
              <a:ext uri="{FF2B5EF4-FFF2-40B4-BE49-F238E27FC236}">
                <a16:creationId xmlns:a16="http://schemas.microsoft.com/office/drawing/2014/main" id="{ABB9DC88-2412-327D-B2CB-6BB218656A45}"/>
              </a:ext>
            </a:extLst>
          </p:cNvPr>
          <p:cNvSpPr>
            <a:spLocks noGrp="1"/>
          </p:cNvSpPr>
          <p:nvPr>
            <p:ph type="title"/>
          </p:nvPr>
        </p:nvSpPr>
        <p:spPr>
          <a:solidFill>
            <a:srgbClr val="FFC000"/>
          </a:solidFill>
        </p:spPr>
        <p:txBody>
          <a:bodyPr/>
          <a:lstStyle/>
          <a:p>
            <a:r>
              <a:rPr lang="en-US" b="1" dirty="0"/>
              <a:t>Extraction and Preparation </a:t>
            </a:r>
          </a:p>
        </p:txBody>
      </p:sp>
      <p:graphicFrame>
        <p:nvGraphicFramePr>
          <p:cNvPr id="6" name="Diagram 5">
            <a:extLst>
              <a:ext uri="{FF2B5EF4-FFF2-40B4-BE49-F238E27FC236}">
                <a16:creationId xmlns:a16="http://schemas.microsoft.com/office/drawing/2014/main" id="{9AA3AF09-0D87-BDE8-D044-C20ACA1DCD26}"/>
              </a:ext>
            </a:extLst>
          </p:cNvPr>
          <p:cNvGraphicFramePr/>
          <p:nvPr>
            <p:extLst>
              <p:ext uri="{D42A27DB-BD31-4B8C-83A1-F6EECF244321}">
                <p14:modId xmlns:p14="http://schemas.microsoft.com/office/powerpoint/2010/main" val="3211969906"/>
              </p:ext>
            </p:extLst>
          </p:nvPr>
        </p:nvGraphicFramePr>
        <p:xfrm>
          <a:off x="2032000" y="1842448"/>
          <a:ext cx="7616967" cy="42958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Graphic 7" descr="Shark with solid fill">
            <a:extLst>
              <a:ext uri="{FF2B5EF4-FFF2-40B4-BE49-F238E27FC236}">
                <a16:creationId xmlns:a16="http://schemas.microsoft.com/office/drawing/2014/main" id="{1025B07A-BDC6-67A9-09B7-228ECD8980E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77772" y="2594321"/>
            <a:ext cx="3415241" cy="3415241"/>
          </a:xfrm>
          <a:prstGeom prst="rect">
            <a:avLst/>
          </a:prstGeom>
        </p:spPr>
      </p:pic>
      <p:pic>
        <p:nvPicPr>
          <p:cNvPr id="9" name="Graphic 8" descr="Shark with solid fill">
            <a:extLst>
              <a:ext uri="{FF2B5EF4-FFF2-40B4-BE49-F238E27FC236}">
                <a16:creationId xmlns:a16="http://schemas.microsoft.com/office/drawing/2014/main" id="{653190DB-4AB2-7098-56F9-BD11016F768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109866" y="2459492"/>
            <a:ext cx="3415241" cy="3415241"/>
          </a:xfrm>
          <a:prstGeom prst="rect">
            <a:avLst/>
          </a:prstGeom>
        </p:spPr>
      </p:pic>
      <p:sp>
        <p:nvSpPr>
          <p:cNvPr id="10" name="Rectangle 9">
            <a:extLst>
              <a:ext uri="{FF2B5EF4-FFF2-40B4-BE49-F238E27FC236}">
                <a16:creationId xmlns:a16="http://schemas.microsoft.com/office/drawing/2014/main" id="{39C713E3-F62A-0368-7708-6D87C505953F}"/>
              </a:ext>
            </a:extLst>
          </p:cNvPr>
          <p:cNvSpPr/>
          <p:nvPr/>
        </p:nvSpPr>
        <p:spPr>
          <a:xfrm rot="19160412">
            <a:off x="8822662" y="3131066"/>
            <a:ext cx="1989648" cy="923330"/>
          </a:xfrm>
          <a:prstGeom prst="rect">
            <a:avLst/>
          </a:prstGeom>
          <a:noFill/>
        </p:spPr>
        <p:txBody>
          <a:bodyPr wrap="none" lIns="91440" tIns="45720" rIns="91440" bIns="45720">
            <a:spAutoFit/>
          </a:bodyPr>
          <a:lstStyle/>
          <a:p>
            <a:pPr algn="ctr"/>
            <a:r>
              <a:rPr lang="en-US" sz="5400" b="1" cap="none" spc="0" dirty="0">
                <a:ln w="12700">
                  <a:solidFill>
                    <a:schemeClr val="accent1"/>
                  </a:solidFill>
                  <a:prstDash val="solid"/>
                </a:ln>
                <a:solidFill>
                  <a:srgbClr val="FFC000"/>
                </a:solidFill>
                <a:effectLst>
                  <a:outerShdw dist="38100" dir="2640000" algn="bl" rotWithShape="0">
                    <a:schemeClr val="accent1"/>
                  </a:outerShdw>
                </a:effectLst>
              </a:rPr>
              <a:t>Prison</a:t>
            </a:r>
          </a:p>
        </p:txBody>
      </p:sp>
      <p:sp>
        <p:nvSpPr>
          <p:cNvPr id="11" name="Rectangle 10">
            <a:extLst>
              <a:ext uri="{FF2B5EF4-FFF2-40B4-BE49-F238E27FC236}">
                <a16:creationId xmlns:a16="http://schemas.microsoft.com/office/drawing/2014/main" id="{05D74B60-EC1A-2918-D6FA-C13FE62481DA}"/>
              </a:ext>
            </a:extLst>
          </p:cNvPr>
          <p:cNvSpPr/>
          <p:nvPr/>
        </p:nvSpPr>
        <p:spPr>
          <a:xfrm rot="19160412">
            <a:off x="572330" y="3290325"/>
            <a:ext cx="1915036" cy="923330"/>
          </a:xfrm>
          <a:prstGeom prst="rect">
            <a:avLst/>
          </a:prstGeom>
          <a:noFill/>
        </p:spPr>
        <p:txBody>
          <a:bodyPr wrap="square" lIns="91440" tIns="45720" rIns="91440" bIns="45720">
            <a:spAutoFit/>
          </a:bodyPr>
          <a:lstStyle/>
          <a:p>
            <a:pPr algn="ctr"/>
            <a:r>
              <a:rPr lang="en-US" sz="5400" b="1" cap="none" spc="0" dirty="0">
                <a:ln w="12700">
                  <a:solidFill>
                    <a:schemeClr val="accent1"/>
                  </a:solidFill>
                  <a:prstDash val="solid"/>
                </a:ln>
                <a:solidFill>
                  <a:srgbClr val="FFC000"/>
                </a:solidFill>
                <a:effectLst>
                  <a:outerShdw dist="38100" dir="2640000" algn="bl" rotWithShape="0">
                    <a:schemeClr val="accent1"/>
                  </a:outerShdw>
                </a:effectLst>
              </a:rPr>
              <a:t>Police</a:t>
            </a:r>
          </a:p>
        </p:txBody>
      </p:sp>
    </p:spTree>
    <p:extLst>
      <p:ext uri="{BB962C8B-B14F-4D97-AF65-F5344CB8AC3E}">
        <p14:creationId xmlns:p14="http://schemas.microsoft.com/office/powerpoint/2010/main" val="3513348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900D00-FF60-B544-093C-F96D34559592}"/>
              </a:ext>
            </a:extLst>
          </p:cNvPr>
          <p:cNvSpPr>
            <a:spLocks noGrp="1"/>
          </p:cNvSpPr>
          <p:nvPr>
            <p:ph type="title"/>
          </p:nvPr>
        </p:nvSpPr>
        <p:spPr>
          <a:xfrm>
            <a:off x="640080" y="325369"/>
            <a:ext cx="4368602" cy="1956841"/>
          </a:xfrm>
        </p:spPr>
        <p:txBody>
          <a:bodyPr anchor="b">
            <a:normAutofit/>
          </a:bodyPr>
          <a:lstStyle/>
          <a:p>
            <a:r>
              <a:rPr lang="en-US" sz="5400" dirty="0"/>
              <a:t>Analytics </a:t>
            </a:r>
          </a:p>
        </p:txBody>
      </p:sp>
      <p:sp>
        <p:nvSpPr>
          <p:cNvPr id="14"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1281F9B5-9689-89AB-2A0E-7E20B60F3DF0}"/>
              </a:ext>
            </a:extLst>
          </p:cNvPr>
          <p:cNvSpPr>
            <a:spLocks noGrp="1"/>
          </p:cNvSpPr>
          <p:nvPr>
            <p:ph idx="1"/>
          </p:nvPr>
        </p:nvSpPr>
        <p:spPr>
          <a:xfrm>
            <a:off x="640080" y="2872899"/>
            <a:ext cx="4243589" cy="3320668"/>
          </a:xfrm>
        </p:spPr>
        <p:txBody>
          <a:bodyPr>
            <a:normAutofit/>
          </a:bodyPr>
          <a:lstStyle/>
          <a:p>
            <a:pPr marL="1371600" lvl="3" indent="0">
              <a:buNone/>
            </a:pPr>
            <a:endParaRPr lang="en-US" sz="1200" dirty="0"/>
          </a:p>
          <a:p>
            <a:r>
              <a:rPr lang="en-US" sz="2200" dirty="0"/>
              <a:t>Descriptive</a:t>
            </a:r>
          </a:p>
          <a:p>
            <a:r>
              <a:rPr lang="en-US" sz="2200" dirty="0"/>
              <a:t>Statistical </a:t>
            </a:r>
          </a:p>
          <a:p>
            <a:r>
              <a:rPr lang="en-US" sz="2200" dirty="0"/>
              <a:t>Modeling  </a:t>
            </a:r>
          </a:p>
        </p:txBody>
      </p:sp>
      <p:pic>
        <p:nvPicPr>
          <p:cNvPr id="5" name="Content Placeholder 4" descr="Umbrellas by the beach">
            <a:extLst>
              <a:ext uri="{FF2B5EF4-FFF2-40B4-BE49-F238E27FC236}">
                <a16:creationId xmlns:a16="http://schemas.microsoft.com/office/drawing/2014/main" id="{722E64E0-5235-2468-E51A-8630B5BA3823}"/>
              </a:ext>
            </a:extLst>
          </p:cNvPr>
          <p:cNvPicPr>
            <a:picLocks noChangeAspect="1"/>
          </p:cNvPicPr>
          <p:nvPr/>
        </p:nvPicPr>
        <p:blipFill rotWithShape="1">
          <a:blip r:embed="rId2">
            <a:extLst>
              <a:ext uri="{28A0092B-C50C-407E-A947-70E740481C1C}">
                <a14:useLocalDpi xmlns:a14="http://schemas.microsoft.com/office/drawing/2010/main" val="0"/>
              </a:ext>
            </a:extLst>
          </a:blip>
          <a:srcRect l="33298"/>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6" name="Graphic 5" descr="Shark with solid fill">
            <a:extLst>
              <a:ext uri="{FF2B5EF4-FFF2-40B4-BE49-F238E27FC236}">
                <a16:creationId xmlns:a16="http://schemas.microsoft.com/office/drawing/2014/main" id="{3DE9D585-3011-22B6-DE90-3F32BFEBEB2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16760" y="3369015"/>
            <a:ext cx="3415241" cy="3415241"/>
          </a:xfrm>
          <a:prstGeom prst="rect">
            <a:avLst/>
          </a:prstGeom>
        </p:spPr>
      </p:pic>
      <p:sp>
        <p:nvSpPr>
          <p:cNvPr id="7" name="Rectangle 6">
            <a:extLst>
              <a:ext uri="{FF2B5EF4-FFF2-40B4-BE49-F238E27FC236}">
                <a16:creationId xmlns:a16="http://schemas.microsoft.com/office/drawing/2014/main" id="{C617B39F-8908-8D3F-1152-2D10352FCE73}"/>
              </a:ext>
            </a:extLst>
          </p:cNvPr>
          <p:cNvSpPr/>
          <p:nvPr/>
        </p:nvSpPr>
        <p:spPr>
          <a:xfrm rot="19160412">
            <a:off x="1793589" y="4588673"/>
            <a:ext cx="1724527" cy="646331"/>
          </a:xfrm>
          <a:prstGeom prst="rect">
            <a:avLst/>
          </a:prstGeom>
          <a:noFill/>
        </p:spPr>
        <p:txBody>
          <a:bodyPr wrap="square" lIns="91440" tIns="45720" rIns="91440" bIns="45720">
            <a:spAutoFit/>
          </a:bodyPr>
          <a:lstStyle/>
          <a:p>
            <a:pPr algn="ctr"/>
            <a:r>
              <a:rPr lang="en-US" sz="3600" b="1" cap="none" spc="0" dirty="0">
                <a:ln w="12700">
                  <a:solidFill>
                    <a:schemeClr val="accent1"/>
                  </a:solidFill>
                  <a:prstDash val="solid"/>
                </a:ln>
                <a:solidFill>
                  <a:srgbClr val="FFC000"/>
                </a:solidFill>
                <a:effectLst>
                  <a:outerShdw dist="38100" dir="2640000" algn="bl" rotWithShape="0">
                    <a:schemeClr val="accent1"/>
                  </a:outerShdw>
                </a:effectLst>
              </a:rPr>
              <a:t>Python</a:t>
            </a:r>
            <a:endParaRPr lang="en-US" sz="4800" b="1" cap="none" spc="0" dirty="0">
              <a:ln w="12700">
                <a:solidFill>
                  <a:schemeClr val="accent1"/>
                </a:solidFill>
                <a:prstDash val="solid"/>
              </a:ln>
              <a:solidFill>
                <a:srgbClr val="FFC000"/>
              </a:solidFill>
              <a:effectLst>
                <a:outerShdw dist="38100" dir="2640000" algn="bl" rotWithShape="0">
                  <a:schemeClr val="accent1"/>
                </a:outerShdw>
              </a:effectLst>
            </a:endParaRPr>
          </a:p>
        </p:txBody>
      </p:sp>
      <p:pic>
        <p:nvPicPr>
          <p:cNvPr id="11" name="Graphic 10" descr="Shark with solid fill">
            <a:extLst>
              <a:ext uri="{FF2B5EF4-FFF2-40B4-BE49-F238E27FC236}">
                <a16:creationId xmlns:a16="http://schemas.microsoft.com/office/drawing/2014/main" id="{2E71C749-BF32-C915-2785-0A0C5FE608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390066" y="4029444"/>
            <a:ext cx="2258695" cy="2258695"/>
          </a:xfrm>
          <a:prstGeom prst="rect">
            <a:avLst/>
          </a:prstGeom>
        </p:spPr>
      </p:pic>
      <p:sp>
        <p:nvSpPr>
          <p:cNvPr id="13" name="Rectangle 12">
            <a:extLst>
              <a:ext uri="{FF2B5EF4-FFF2-40B4-BE49-F238E27FC236}">
                <a16:creationId xmlns:a16="http://schemas.microsoft.com/office/drawing/2014/main" id="{564C6A32-29D6-53BB-67F0-6CF35103A460}"/>
              </a:ext>
            </a:extLst>
          </p:cNvPr>
          <p:cNvSpPr/>
          <p:nvPr/>
        </p:nvSpPr>
        <p:spPr>
          <a:xfrm rot="19160412">
            <a:off x="3670500" y="4426297"/>
            <a:ext cx="1724527" cy="830997"/>
          </a:xfrm>
          <a:prstGeom prst="rect">
            <a:avLst/>
          </a:prstGeom>
          <a:noFill/>
        </p:spPr>
        <p:txBody>
          <a:bodyPr wrap="square" lIns="91440" tIns="45720" rIns="91440" bIns="45720">
            <a:spAutoFit/>
          </a:bodyPr>
          <a:lstStyle/>
          <a:p>
            <a:pPr algn="ctr"/>
            <a:r>
              <a:rPr lang="en-US" sz="4800" b="1" cap="none" spc="0" dirty="0">
                <a:ln w="12700">
                  <a:solidFill>
                    <a:schemeClr val="accent1"/>
                  </a:solidFill>
                  <a:prstDash val="solid"/>
                </a:ln>
                <a:solidFill>
                  <a:srgbClr val="FFC000"/>
                </a:solidFill>
                <a:effectLst>
                  <a:outerShdw dist="38100" dir="2640000" algn="bl" rotWithShape="0">
                    <a:schemeClr val="accent1"/>
                  </a:outerShdw>
                </a:effectLst>
              </a:rPr>
              <a:t>R</a:t>
            </a:r>
          </a:p>
        </p:txBody>
      </p:sp>
    </p:spTree>
    <p:extLst>
      <p:ext uri="{BB962C8B-B14F-4D97-AF65-F5344CB8AC3E}">
        <p14:creationId xmlns:p14="http://schemas.microsoft.com/office/powerpoint/2010/main" val="1920985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12E6D1-73C5-FF0A-9874-0178F375DCA0}"/>
              </a:ext>
            </a:extLst>
          </p:cNvPr>
          <p:cNvSpPr>
            <a:spLocks noGrp="1"/>
          </p:cNvSpPr>
          <p:nvPr>
            <p:ph type="title"/>
          </p:nvPr>
        </p:nvSpPr>
        <p:spPr>
          <a:xfrm>
            <a:off x="1210516" y="188259"/>
            <a:ext cx="9849751" cy="1362635"/>
          </a:xfrm>
        </p:spPr>
        <p:txBody>
          <a:bodyPr anchor="b">
            <a:noAutofit/>
          </a:bodyPr>
          <a:lstStyle/>
          <a:p>
            <a:r>
              <a:rPr lang="en-US" dirty="0">
                <a:latin typeface="Amasis MT Pro Black" panose="02040A04050005020304" pitchFamily="18" charset="0"/>
              </a:rPr>
              <a:t>Are unemployment rates correlated with crime rates?</a:t>
            </a:r>
            <a:endParaRPr lang="en-US" dirty="0"/>
          </a:p>
        </p:txBody>
      </p:sp>
      <p:sp>
        <p:nvSpPr>
          <p:cNvPr id="3" name="Content Placeholder 2">
            <a:extLst>
              <a:ext uri="{FF2B5EF4-FFF2-40B4-BE49-F238E27FC236}">
                <a16:creationId xmlns:a16="http://schemas.microsoft.com/office/drawing/2014/main" id="{769EFFE2-E258-1455-7969-35DDC4AB7229}"/>
              </a:ext>
            </a:extLst>
          </p:cNvPr>
          <p:cNvSpPr>
            <a:spLocks noGrp="1"/>
          </p:cNvSpPr>
          <p:nvPr>
            <p:ph idx="1"/>
          </p:nvPr>
        </p:nvSpPr>
        <p:spPr>
          <a:xfrm>
            <a:off x="1289304" y="2902913"/>
            <a:ext cx="9849751" cy="3032168"/>
          </a:xfrm>
        </p:spPr>
        <p:txBody>
          <a:bodyPr anchor="ctr">
            <a:normAutofit/>
          </a:bodyPr>
          <a:lstStyle/>
          <a:p>
            <a:r>
              <a:rPr lang="en-US" sz="2000" dirty="0"/>
              <a:t>Pearson’s Regression</a:t>
            </a:r>
          </a:p>
          <a:p>
            <a:endParaRPr lang="en-US" sz="2000" dirty="0"/>
          </a:p>
          <a:p>
            <a:endParaRPr lang="en-US" sz="2000" dirty="0"/>
          </a:p>
          <a:p>
            <a:endParaRPr lang="en-US" sz="2000" dirty="0"/>
          </a:p>
          <a:p>
            <a:endParaRPr lang="en-US" sz="2000" dirty="0"/>
          </a:p>
          <a:p>
            <a:endParaRPr lang="en-US" sz="2000" dirty="0"/>
          </a:p>
          <a:p>
            <a:endParaRPr lang="en-US" sz="2000" dirty="0"/>
          </a:p>
        </p:txBody>
      </p:sp>
      <p:pic>
        <p:nvPicPr>
          <p:cNvPr id="4" name="Graphic 3" descr="Shark with solid fill">
            <a:extLst>
              <a:ext uri="{FF2B5EF4-FFF2-40B4-BE49-F238E27FC236}">
                <a16:creationId xmlns:a16="http://schemas.microsoft.com/office/drawing/2014/main" id="{3009309E-F64B-C6C4-7EF2-9C3B228A407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33590" y="3068764"/>
            <a:ext cx="3415241" cy="3415241"/>
          </a:xfrm>
          <a:prstGeom prst="rect">
            <a:avLst/>
          </a:prstGeom>
        </p:spPr>
      </p:pic>
      <p:sp>
        <p:nvSpPr>
          <p:cNvPr id="5" name="Rectangle 4">
            <a:extLst>
              <a:ext uri="{FF2B5EF4-FFF2-40B4-BE49-F238E27FC236}">
                <a16:creationId xmlns:a16="http://schemas.microsoft.com/office/drawing/2014/main" id="{DF944E60-7B5D-C37F-B0AD-0A869E036A9B}"/>
              </a:ext>
            </a:extLst>
          </p:cNvPr>
          <p:cNvSpPr/>
          <p:nvPr/>
        </p:nvSpPr>
        <p:spPr>
          <a:xfrm rot="19160412">
            <a:off x="9110419" y="4288422"/>
            <a:ext cx="1724527" cy="646331"/>
          </a:xfrm>
          <a:prstGeom prst="rect">
            <a:avLst/>
          </a:prstGeom>
          <a:noFill/>
        </p:spPr>
        <p:txBody>
          <a:bodyPr wrap="square" lIns="91440" tIns="45720" rIns="91440" bIns="45720">
            <a:spAutoFit/>
          </a:bodyPr>
          <a:lstStyle/>
          <a:p>
            <a:pPr algn="ctr"/>
            <a:r>
              <a:rPr lang="en-US" sz="3600" b="1" cap="none" spc="0" dirty="0">
                <a:ln w="12700">
                  <a:solidFill>
                    <a:schemeClr val="accent1"/>
                  </a:solidFill>
                  <a:prstDash val="solid"/>
                </a:ln>
                <a:solidFill>
                  <a:srgbClr val="FFC000"/>
                </a:solidFill>
                <a:effectLst>
                  <a:outerShdw dist="38100" dir="2640000" algn="bl" rotWithShape="0">
                    <a:schemeClr val="accent1"/>
                  </a:outerShdw>
                </a:effectLst>
              </a:rPr>
              <a:t>Python</a:t>
            </a:r>
            <a:endParaRPr lang="en-US" sz="4800" b="1" cap="none" spc="0" dirty="0">
              <a:ln w="12700">
                <a:solidFill>
                  <a:schemeClr val="accent1"/>
                </a:solidFill>
                <a:prstDash val="solid"/>
              </a:ln>
              <a:solidFill>
                <a:srgbClr val="FFC000"/>
              </a:solidFill>
              <a:effectLst>
                <a:outerShdw dist="38100" dir="2640000" algn="bl" rotWithShape="0">
                  <a:schemeClr val="accent1"/>
                </a:outerShdw>
              </a:effectLst>
            </a:endParaRPr>
          </a:p>
        </p:txBody>
      </p:sp>
    </p:spTree>
    <p:extLst>
      <p:ext uri="{BB962C8B-B14F-4D97-AF65-F5344CB8AC3E}">
        <p14:creationId xmlns:p14="http://schemas.microsoft.com/office/powerpoint/2010/main" val="24784793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952</TotalTime>
  <Words>492</Words>
  <Application>Microsoft Office PowerPoint</Application>
  <PresentationFormat>Widescreen</PresentationFormat>
  <Paragraphs>78</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Amasis MT Pro Black</vt:lpstr>
      <vt:lpstr>Arial</vt:lpstr>
      <vt:lpstr>Calibri</vt:lpstr>
      <vt:lpstr>Calibri Light</vt:lpstr>
      <vt:lpstr>Wingdings</vt:lpstr>
      <vt:lpstr>Office Theme</vt:lpstr>
      <vt:lpstr>Curiously Conjuring 2021 Crime</vt:lpstr>
      <vt:lpstr>Meet the Curious Conquerors</vt:lpstr>
      <vt:lpstr>Meet the Curious Conquerors</vt:lpstr>
      <vt:lpstr>Meet the Curious Conquerors</vt:lpstr>
      <vt:lpstr>Why crime rates vs prison rates?</vt:lpstr>
      <vt:lpstr>Methods</vt:lpstr>
      <vt:lpstr>Extraction and Preparation </vt:lpstr>
      <vt:lpstr>Analytics </vt:lpstr>
      <vt:lpstr>Are unemployment rates correlated with crime rates?</vt:lpstr>
      <vt:lpstr>How does the unemployment rate affect the correlation between police reports and prison rates?</vt:lpstr>
      <vt:lpstr>Visualizations</vt:lpstr>
      <vt:lpstr>Results</vt:lpstr>
      <vt:lpstr>PowerPoint Presentation</vt:lpstr>
      <vt:lpstr>Unemployment rate vs Crime rate</vt:lpstr>
      <vt:lpstr>Summary</vt:lpstr>
      <vt:lpstr>PowerPoint Presentation</vt:lpstr>
      <vt:lpstr>Conclusion</vt:lpstr>
      <vt:lpstr>This is just the beginning!</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2021 Crime Rate vs prison Stats</dc:title>
  <dc:creator>Alisha Sosa</dc:creator>
  <cp:lastModifiedBy>Lindsay Will</cp:lastModifiedBy>
  <cp:revision>11</cp:revision>
  <dcterms:created xsi:type="dcterms:W3CDTF">2023-02-27T20:37:14Z</dcterms:created>
  <dcterms:modified xsi:type="dcterms:W3CDTF">2023-03-10T00:15:41Z</dcterms:modified>
</cp:coreProperties>
</file>

<file path=docProps/thumbnail.jpeg>
</file>